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4" r:id="rId53"/>
    <p:sldId id="275" r:id="rId54"/>
    <p:sldId id="276" r:id="rId55"/>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Lato" charset="1" panose="020F0502020204030203"/>
      <p:regular r:id="rId8"/>
    </p:embeddedFont>
    <p:embeddedFont>
      <p:font typeface="Lato Bold" charset="1" panose="020F0802020204030203"/>
      <p:regular r:id="rId9"/>
    </p:embeddedFont>
    <p:embeddedFont>
      <p:font typeface="Lato Italics" charset="1" panose="020F0502020204030203"/>
      <p:regular r:id="rId10"/>
    </p:embeddedFont>
    <p:embeddedFont>
      <p:font typeface="Lato Bold Italics" charset="1" panose="020F0802020204030203"/>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Gagalin" charset="1" panose="00000500000000000000"/>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slides/slide16.xml" Type="http://schemas.openxmlformats.org/officeDocument/2006/relationships/slide"/><Relationship Id="rId51" Target="slides/slide17.xml" Type="http://schemas.openxmlformats.org/officeDocument/2006/relationships/slide"/><Relationship Id="rId52" Target="slides/slide18.xml" Type="http://schemas.openxmlformats.org/officeDocument/2006/relationships/slide"/><Relationship Id="rId53" Target="slides/slide19.xml" Type="http://schemas.openxmlformats.org/officeDocument/2006/relationships/slide"/><Relationship Id="rId54" Target="slides/slide20.xml" Type="http://schemas.openxmlformats.org/officeDocument/2006/relationships/slide"/><Relationship Id="rId55" Target="slides/slide2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4.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jpeg" Type="http://schemas.openxmlformats.org/officeDocument/2006/relationships/image"/><Relationship Id="rId5" Target="../media/image4.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jpeg" Type="http://schemas.openxmlformats.org/officeDocument/2006/relationships/image"/><Relationship Id="rId5" Target="../media/image4.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9741313" y="0"/>
            <a:ext cx="8698768" cy="10287000"/>
            <a:chOff x="0" y="0"/>
            <a:chExt cx="11598357" cy="13716000"/>
          </a:xfrm>
        </p:grpSpPr>
        <p:pic>
          <p:nvPicPr>
            <p:cNvPr name="Picture 3" id="3"/>
            <p:cNvPicPr>
              <a:picLocks noChangeAspect="true"/>
            </p:cNvPicPr>
            <p:nvPr/>
          </p:nvPicPr>
          <p:blipFill>
            <a:blip r:embed="rId2"/>
            <a:srcRect l="21830" t="0" r="21830" b="0"/>
            <a:stretch>
              <a:fillRect/>
            </a:stretch>
          </p:blipFill>
          <p:spPr>
            <a:xfrm flipH="false" flipV="false">
              <a:off x="0" y="0"/>
              <a:ext cx="11598357" cy="13716000"/>
            </a:xfrm>
            <a:prstGeom prst="rect">
              <a:avLst/>
            </a:prstGeom>
          </p:spPr>
        </p:pic>
      </p:grpSp>
      <p:sp>
        <p:nvSpPr>
          <p:cNvPr name="Freeform 4" id="4"/>
          <p:cNvSpPr/>
          <p:nvPr/>
        </p:nvSpPr>
        <p:spPr>
          <a:xfrm flipH="false" flipV="false" rot="5400000">
            <a:off x="5984575" y="2605059"/>
            <a:ext cx="11286598" cy="4077284"/>
          </a:xfrm>
          <a:custGeom>
            <a:avLst/>
            <a:gdLst/>
            <a:ahLst/>
            <a:cxnLst/>
            <a:rect r="r" b="b" t="t" l="l"/>
            <a:pathLst>
              <a:path h="4077284" w="11286598">
                <a:moveTo>
                  <a:pt x="0" y="0"/>
                </a:moveTo>
                <a:lnTo>
                  <a:pt x="11286598" y="0"/>
                </a:lnTo>
                <a:lnTo>
                  <a:pt x="11286598" y="4077284"/>
                </a:lnTo>
                <a:lnTo>
                  <a:pt x="0" y="4077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028700" y="7013320"/>
            <a:ext cx="5206689" cy="0"/>
          </a:xfrm>
          <a:prstGeom prst="line">
            <a:avLst/>
          </a:prstGeom>
          <a:ln cap="flat" w="66675">
            <a:solidFill>
              <a:srgbClr val="FFFFFF"/>
            </a:solidFill>
            <a:prstDash val="solid"/>
            <a:headEnd type="none" len="sm" w="sm"/>
            <a:tailEnd type="none" len="sm" w="sm"/>
          </a:ln>
        </p:spPr>
      </p:sp>
      <p:sp>
        <p:nvSpPr>
          <p:cNvPr name="Freeform 6" id="6"/>
          <p:cNvSpPr/>
          <p:nvPr/>
        </p:nvSpPr>
        <p:spPr>
          <a:xfrm flipH="false" flipV="false" rot="0">
            <a:off x="7747733" y="3064211"/>
            <a:ext cx="5858841" cy="5858841"/>
          </a:xfrm>
          <a:custGeom>
            <a:avLst/>
            <a:gdLst/>
            <a:ahLst/>
            <a:cxnLst/>
            <a:rect r="r" b="b" t="t" l="l"/>
            <a:pathLst>
              <a:path h="5858841" w="5858841">
                <a:moveTo>
                  <a:pt x="0" y="0"/>
                </a:moveTo>
                <a:lnTo>
                  <a:pt x="5858840" y="0"/>
                </a:lnTo>
                <a:lnTo>
                  <a:pt x="5858840" y="5858840"/>
                </a:lnTo>
                <a:lnTo>
                  <a:pt x="0" y="5858840"/>
                </a:lnTo>
                <a:lnTo>
                  <a:pt x="0" y="0"/>
                </a:lnTo>
                <a:close/>
              </a:path>
            </a:pathLst>
          </a:custGeom>
          <a:blipFill>
            <a:blip r:embed="rId5"/>
            <a:stretch>
              <a:fillRect l="0" t="0" r="0" b="0"/>
            </a:stretch>
          </a:blipFill>
        </p:spPr>
      </p:sp>
      <p:grpSp>
        <p:nvGrpSpPr>
          <p:cNvPr name="Group 7" id="7"/>
          <p:cNvGrpSpPr>
            <a:grpSpLocks noChangeAspect="true"/>
          </p:cNvGrpSpPr>
          <p:nvPr/>
        </p:nvGrpSpPr>
        <p:grpSpPr>
          <a:xfrm rot="0">
            <a:off x="8090633" y="3546765"/>
            <a:ext cx="5030144" cy="5030144"/>
            <a:chOff x="0" y="0"/>
            <a:chExt cx="6350000" cy="6350000"/>
          </a:xfrm>
        </p:grpSpPr>
        <p:sp>
          <p:nvSpPr>
            <p:cNvPr name="Freeform 8" id="8"/>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D230"/>
            </a:solidFill>
          </p:spPr>
        </p:sp>
        <p:sp>
          <p:nvSpPr>
            <p:cNvPr name="Freeform 9" id="9"/>
            <p:cNvSpPr/>
            <p:nvPr/>
          </p:nvSpPr>
          <p:spPr>
            <a:xfrm flipH="false" flipV="false" rot="0">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6"/>
              <a:stretch>
                <a:fillRect l="-24712" t="0" r="-24712" b="0"/>
              </a:stretch>
            </a:blipFill>
          </p:spPr>
        </p:sp>
      </p:grpSp>
      <p:sp>
        <p:nvSpPr>
          <p:cNvPr name="Freeform 10" id="10"/>
          <p:cNvSpPr/>
          <p:nvPr/>
        </p:nvSpPr>
        <p:spPr>
          <a:xfrm flipH="false" flipV="false" rot="0">
            <a:off x="772036" y="-384873"/>
            <a:ext cx="5463353" cy="2069557"/>
          </a:xfrm>
          <a:custGeom>
            <a:avLst/>
            <a:gdLst/>
            <a:ahLst/>
            <a:cxnLst/>
            <a:rect r="r" b="b" t="t" l="l"/>
            <a:pathLst>
              <a:path h="2069557" w="5463353">
                <a:moveTo>
                  <a:pt x="0" y="0"/>
                </a:moveTo>
                <a:lnTo>
                  <a:pt x="5463353" y="0"/>
                </a:lnTo>
                <a:lnTo>
                  <a:pt x="5463353" y="2069557"/>
                </a:lnTo>
                <a:lnTo>
                  <a:pt x="0" y="2069557"/>
                </a:lnTo>
                <a:lnTo>
                  <a:pt x="0" y="0"/>
                </a:lnTo>
                <a:close/>
              </a:path>
            </a:pathLst>
          </a:custGeom>
          <a:blipFill>
            <a:blip r:embed="rId7"/>
            <a:stretch>
              <a:fillRect l="0" t="-24733" r="0" b="-1649"/>
            </a:stretch>
          </a:blipFill>
        </p:spPr>
      </p:sp>
      <p:sp>
        <p:nvSpPr>
          <p:cNvPr name="Freeform 11" id="11"/>
          <p:cNvSpPr/>
          <p:nvPr/>
        </p:nvSpPr>
        <p:spPr>
          <a:xfrm flipH="false" flipV="false" rot="0">
            <a:off x="1324589" y="439848"/>
            <a:ext cx="4239775" cy="654286"/>
          </a:xfrm>
          <a:custGeom>
            <a:avLst/>
            <a:gdLst/>
            <a:ahLst/>
            <a:cxnLst/>
            <a:rect r="r" b="b" t="t" l="l"/>
            <a:pathLst>
              <a:path h="654286" w="4239775">
                <a:moveTo>
                  <a:pt x="0" y="0"/>
                </a:moveTo>
                <a:lnTo>
                  <a:pt x="4239775" y="0"/>
                </a:lnTo>
                <a:lnTo>
                  <a:pt x="4239775" y="654286"/>
                </a:lnTo>
                <a:lnTo>
                  <a:pt x="0" y="654286"/>
                </a:lnTo>
                <a:lnTo>
                  <a:pt x="0" y="0"/>
                </a:lnTo>
                <a:close/>
              </a:path>
            </a:pathLst>
          </a:custGeom>
          <a:blipFill>
            <a:blip r:embed="rId8"/>
            <a:stretch>
              <a:fillRect l="0" t="0" r="0" b="0"/>
            </a:stretch>
          </a:blipFill>
        </p:spPr>
      </p:sp>
      <p:grpSp>
        <p:nvGrpSpPr>
          <p:cNvPr name="Group 12" id="12"/>
          <p:cNvGrpSpPr/>
          <p:nvPr/>
        </p:nvGrpSpPr>
        <p:grpSpPr>
          <a:xfrm rot="0">
            <a:off x="-1087920" y="8008495"/>
            <a:ext cx="8290499" cy="1136826"/>
            <a:chOff x="0" y="0"/>
            <a:chExt cx="11053999" cy="1515768"/>
          </a:xfrm>
        </p:grpSpPr>
        <p:sp>
          <p:nvSpPr>
            <p:cNvPr name="Freeform 13" id="13"/>
            <p:cNvSpPr/>
            <p:nvPr/>
          </p:nvSpPr>
          <p:spPr>
            <a:xfrm flipH="false" flipV="false" rot="0">
              <a:off x="0" y="0"/>
              <a:ext cx="11053999" cy="1515768"/>
            </a:xfrm>
            <a:custGeom>
              <a:avLst/>
              <a:gdLst/>
              <a:ahLst/>
              <a:cxnLst/>
              <a:rect r="r" b="b" t="t" l="l"/>
              <a:pathLst>
                <a:path h="1515768" w="11053999">
                  <a:moveTo>
                    <a:pt x="0" y="0"/>
                  </a:moveTo>
                  <a:lnTo>
                    <a:pt x="11053999" y="0"/>
                  </a:lnTo>
                  <a:lnTo>
                    <a:pt x="11053999" y="1515768"/>
                  </a:lnTo>
                  <a:lnTo>
                    <a:pt x="0" y="1515768"/>
                  </a:lnTo>
                  <a:lnTo>
                    <a:pt x="0" y="0"/>
                  </a:lnTo>
                  <a:close/>
                </a:path>
              </a:pathLst>
            </a:custGeom>
            <a:blipFill>
              <a:blip r:embed="rId9"/>
              <a:stretch>
                <a:fillRect l="0" t="-5150" r="0" b="-5150"/>
              </a:stretch>
            </a:blipFill>
          </p:spPr>
        </p:sp>
        <p:sp>
          <p:nvSpPr>
            <p:cNvPr name="TextBox 14" id="14"/>
            <p:cNvSpPr txBox="true"/>
            <p:nvPr/>
          </p:nvSpPr>
          <p:spPr>
            <a:xfrm rot="0">
              <a:off x="1738080" y="382778"/>
              <a:ext cx="9145917" cy="674011"/>
            </a:xfrm>
            <a:prstGeom prst="rect">
              <a:avLst/>
            </a:prstGeom>
          </p:spPr>
          <p:txBody>
            <a:bodyPr anchor="t" rtlCol="false" tIns="0" lIns="0" bIns="0" rIns="0">
              <a:spAutoFit/>
            </a:bodyPr>
            <a:lstStyle/>
            <a:p>
              <a:pPr algn="ctr">
                <a:lnSpc>
                  <a:spcPts val="4162"/>
                </a:lnSpc>
                <a:spcBef>
                  <a:spcPct val="0"/>
                </a:spcBef>
              </a:pPr>
              <a:r>
                <a:rPr lang="en-US" sz="2973">
                  <a:solidFill>
                    <a:srgbClr val="06444A"/>
                  </a:solidFill>
                  <a:latin typeface="Poppins Bold"/>
                </a:rPr>
                <a:t>Sukmawati Gubali (JCDSOL-012)</a:t>
              </a:r>
            </a:p>
          </p:txBody>
        </p:sp>
      </p:grpSp>
      <p:sp>
        <p:nvSpPr>
          <p:cNvPr name="TextBox 15" id="15"/>
          <p:cNvSpPr txBox="true"/>
          <p:nvPr/>
        </p:nvSpPr>
        <p:spPr>
          <a:xfrm rot="0">
            <a:off x="1055327" y="2496667"/>
            <a:ext cx="6156485" cy="1497017"/>
          </a:xfrm>
          <a:prstGeom prst="rect">
            <a:avLst/>
          </a:prstGeom>
        </p:spPr>
        <p:txBody>
          <a:bodyPr anchor="t" rtlCol="false" tIns="0" lIns="0" bIns="0" rIns="0">
            <a:spAutoFit/>
          </a:bodyPr>
          <a:lstStyle/>
          <a:p>
            <a:pPr>
              <a:lnSpc>
                <a:spcPts val="12296"/>
              </a:lnSpc>
            </a:pPr>
            <a:r>
              <a:rPr lang="en-US" sz="8783">
                <a:solidFill>
                  <a:srgbClr val="FFFFFF"/>
                </a:solidFill>
                <a:latin typeface="Oswald Bold"/>
              </a:rPr>
              <a:t>SAUDI</a:t>
            </a:r>
          </a:p>
        </p:txBody>
      </p:sp>
      <p:sp>
        <p:nvSpPr>
          <p:cNvPr name="TextBox 16" id="16"/>
          <p:cNvSpPr txBox="true"/>
          <p:nvPr/>
        </p:nvSpPr>
        <p:spPr>
          <a:xfrm rot="0">
            <a:off x="1055327" y="3850870"/>
            <a:ext cx="6824814" cy="1497017"/>
          </a:xfrm>
          <a:prstGeom prst="rect">
            <a:avLst/>
          </a:prstGeom>
        </p:spPr>
        <p:txBody>
          <a:bodyPr anchor="t" rtlCol="false" tIns="0" lIns="0" bIns="0" rIns="0">
            <a:spAutoFit/>
          </a:bodyPr>
          <a:lstStyle/>
          <a:p>
            <a:pPr>
              <a:lnSpc>
                <a:spcPts val="12296"/>
              </a:lnSpc>
            </a:pPr>
            <a:r>
              <a:rPr lang="en-US" sz="8783">
                <a:solidFill>
                  <a:srgbClr val="FFFFFF"/>
                </a:solidFill>
                <a:latin typeface="Oswald Bold"/>
              </a:rPr>
              <a:t>ARABIA</a:t>
            </a:r>
          </a:p>
        </p:txBody>
      </p:sp>
      <p:sp>
        <p:nvSpPr>
          <p:cNvPr name="TextBox 17" id="17"/>
          <p:cNvSpPr txBox="true"/>
          <p:nvPr/>
        </p:nvSpPr>
        <p:spPr>
          <a:xfrm rot="0">
            <a:off x="1055327" y="5173803"/>
            <a:ext cx="5687271" cy="1497017"/>
          </a:xfrm>
          <a:prstGeom prst="rect">
            <a:avLst/>
          </a:prstGeom>
        </p:spPr>
        <p:txBody>
          <a:bodyPr anchor="t" rtlCol="false" tIns="0" lIns="0" bIns="0" rIns="0">
            <a:spAutoFit/>
          </a:bodyPr>
          <a:lstStyle/>
          <a:p>
            <a:pPr>
              <a:lnSpc>
                <a:spcPts val="12296"/>
              </a:lnSpc>
            </a:pPr>
            <a:r>
              <a:rPr lang="en-US" sz="8783">
                <a:solidFill>
                  <a:srgbClr val="FFD230"/>
                </a:solidFill>
                <a:latin typeface="Oswald Bold"/>
              </a:rPr>
              <a:t>USED CARS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sp>
        <p:nvSpPr>
          <p:cNvPr name="AutoShape 2" id="2"/>
          <p:cNvSpPr/>
          <p:nvPr/>
        </p:nvSpPr>
        <p:spPr>
          <a:xfrm>
            <a:off x="896266" y="1969400"/>
            <a:ext cx="2329657" cy="0"/>
          </a:xfrm>
          <a:prstGeom prst="line">
            <a:avLst/>
          </a:prstGeom>
          <a:ln cap="flat" w="66675">
            <a:solidFill>
              <a:srgbClr val="FFFFFF"/>
            </a:solidFill>
            <a:prstDash val="solid"/>
            <a:headEnd type="none" len="sm" w="sm"/>
            <a:tailEnd type="none" len="sm" w="sm"/>
          </a:ln>
        </p:spPr>
      </p:sp>
      <p:sp>
        <p:nvSpPr>
          <p:cNvPr name="Freeform 3" id="3"/>
          <p:cNvSpPr/>
          <p:nvPr/>
        </p:nvSpPr>
        <p:spPr>
          <a:xfrm flipH="false" flipV="false" rot="0">
            <a:off x="9550210" y="541289"/>
            <a:ext cx="7980947" cy="7578403"/>
          </a:xfrm>
          <a:custGeom>
            <a:avLst/>
            <a:gdLst/>
            <a:ahLst/>
            <a:cxnLst/>
            <a:rect r="r" b="b" t="t" l="l"/>
            <a:pathLst>
              <a:path h="7578403" w="7980947">
                <a:moveTo>
                  <a:pt x="0" y="0"/>
                </a:moveTo>
                <a:lnTo>
                  <a:pt x="7980947" y="0"/>
                </a:lnTo>
                <a:lnTo>
                  <a:pt x="7980947" y="7578404"/>
                </a:lnTo>
                <a:lnTo>
                  <a:pt x="0" y="7578404"/>
                </a:lnTo>
                <a:lnTo>
                  <a:pt x="0" y="0"/>
                </a:lnTo>
                <a:close/>
              </a:path>
            </a:pathLst>
          </a:custGeom>
          <a:blipFill>
            <a:blip r:embed="rId2"/>
            <a:stretch>
              <a:fillRect l="-15162" t="-18053" r="-101855" b="-10502"/>
            </a:stretch>
          </a:blipFill>
        </p:spPr>
      </p:sp>
      <p:sp>
        <p:nvSpPr>
          <p:cNvPr name="TextBox 4" id="4"/>
          <p:cNvSpPr txBox="true"/>
          <p:nvPr/>
        </p:nvSpPr>
        <p:spPr>
          <a:xfrm rot="0">
            <a:off x="896266" y="426989"/>
            <a:ext cx="7406092" cy="1028700"/>
          </a:xfrm>
          <a:prstGeom prst="rect">
            <a:avLst/>
          </a:prstGeom>
        </p:spPr>
        <p:txBody>
          <a:bodyPr anchor="t" rtlCol="false" tIns="0" lIns="0" bIns="0" rIns="0">
            <a:spAutoFit/>
          </a:bodyPr>
          <a:lstStyle/>
          <a:p>
            <a:pPr>
              <a:lnSpc>
                <a:spcPts val="8400"/>
              </a:lnSpc>
            </a:pPr>
            <a:r>
              <a:rPr lang="en-US" sz="6000">
                <a:solidFill>
                  <a:srgbClr val="FFD230"/>
                </a:solidFill>
                <a:latin typeface="Oswald Bold"/>
              </a:rPr>
              <a:t>CORELATION MATRIX</a:t>
            </a:r>
          </a:p>
        </p:txBody>
      </p:sp>
      <p:sp>
        <p:nvSpPr>
          <p:cNvPr name="TextBox 5" id="5"/>
          <p:cNvSpPr txBox="true"/>
          <p:nvPr/>
        </p:nvSpPr>
        <p:spPr>
          <a:xfrm rot="0">
            <a:off x="896266" y="3047776"/>
            <a:ext cx="7406092" cy="1944370"/>
          </a:xfrm>
          <a:prstGeom prst="rect">
            <a:avLst/>
          </a:prstGeom>
        </p:spPr>
        <p:txBody>
          <a:bodyPr anchor="t" rtlCol="false" tIns="0" lIns="0" bIns="0" rIns="0">
            <a:spAutoFit/>
          </a:bodyPr>
          <a:lstStyle/>
          <a:p>
            <a:pPr algn="just">
              <a:lnSpc>
                <a:spcPts val="3079"/>
              </a:lnSpc>
            </a:pPr>
            <a:r>
              <a:rPr lang="en-US" sz="2199" spc="30">
                <a:solidFill>
                  <a:srgbClr val="FFFFFF"/>
                </a:solidFill>
                <a:latin typeface="Lato Bold Italics"/>
              </a:rPr>
              <a:t>Variables with Variance Inflation Factor (VIF):</a:t>
            </a:r>
          </a:p>
          <a:p>
            <a:pPr algn="just" marL="474979" indent="-237490" lvl="1">
              <a:lnSpc>
                <a:spcPts val="3079"/>
              </a:lnSpc>
              <a:buFont typeface="Arial"/>
              <a:buChar char="•"/>
            </a:pPr>
            <a:r>
              <a:rPr lang="en-US" sz="2199" spc="30">
                <a:solidFill>
                  <a:srgbClr val="FFFFFF"/>
                </a:solidFill>
                <a:latin typeface="Lato Bold Italics"/>
              </a:rPr>
              <a:t>Year : 2.201981</a:t>
            </a:r>
          </a:p>
          <a:p>
            <a:pPr algn="just" marL="474979" indent="-237490" lvl="1">
              <a:lnSpc>
                <a:spcPts val="3079"/>
              </a:lnSpc>
              <a:buFont typeface="Arial"/>
              <a:buChar char="•"/>
            </a:pPr>
            <a:r>
              <a:rPr lang="en-US" sz="2199" spc="30">
                <a:solidFill>
                  <a:srgbClr val="FFFFFF"/>
                </a:solidFill>
                <a:latin typeface="Lato Bold Italics"/>
              </a:rPr>
              <a:t>Engine_Size : 1.678932</a:t>
            </a:r>
          </a:p>
          <a:p>
            <a:pPr algn="just" marL="474979" indent="-237490" lvl="1">
              <a:lnSpc>
                <a:spcPts val="3079"/>
              </a:lnSpc>
              <a:buFont typeface="Arial"/>
              <a:buChar char="•"/>
            </a:pPr>
            <a:r>
              <a:rPr lang="en-US" sz="2199" spc="30">
                <a:solidFill>
                  <a:srgbClr val="FFFFFF"/>
                </a:solidFill>
                <a:latin typeface="Lato Bold Italics"/>
              </a:rPr>
              <a:t>Mileage : 1.814393</a:t>
            </a:r>
          </a:p>
          <a:p>
            <a:pPr algn="just" marL="474979" indent="-237490" lvl="1">
              <a:lnSpc>
                <a:spcPts val="3079"/>
              </a:lnSpc>
              <a:buFont typeface="Arial"/>
              <a:buChar char="•"/>
            </a:pPr>
            <a:r>
              <a:rPr lang="en-US" sz="2199" spc="30">
                <a:solidFill>
                  <a:srgbClr val="FFFFFF"/>
                </a:solidFill>
                <a:latin typeface="Lato Bold Italics"/>
              </a:rPr>
              <a:t>Price 1.787581</a:t>
            </a:r>
          </a:p>
        </p:txBody>
      </p:sp>
      <p:sp>
        <p:nvSpPr>
          <p:cNvPr name="TextBox 6" id="6"/>
          <p:cNvSpPr txBox="true"/>
          <p:nvPr/>
        </p:nvSpPr>
        <p:spPr>
          <a:xfrm rot="0">
            <a:off x="756843" y="8262302"/>
            <a:ext cx="16774314" cy="1944370"/>
          </a:xfrm>
          <a:prstGeom prst="rect">
            <a:avLst/>
          </a:prstGeom>
        </p:spPr>
        <p:txBody>
          <a:bodyPr anchor="t" rtlCol="false" tIns="0" lIns="0" bIns="0" rIns="0">
            <a:spAutoFit/>
          </a:bodyPr>
          <a:lstStyle/>
          <a:p>
            <a:pPr algn="r">
              <a:lnSpc>
                <a:spcPts val="3079"/>
              </a:lnSpc>
            </a:pPr>
            <a:r>
              <a:rPr lang="en-US" sz="2199" spc="30">
                <a:solidFill>
                  <a:srgbClr val="FCFFFE"/>
                </a:solidFill>
                <a:latin typeface="Lato Bold"/>
              </a:rPr>
              <a:t>Insight : </a:t>
            </a:r>
          </a:p>
          <a:p>
            <a:pPr algn="r">
              <a:lnSpc>
                <a:spcPts val="3079"/>
              </a:lnSpc>
            </a:pPr>
            <a:r>
              <a:rPr lang="en-US" sz="2199" spc="30">
                <a:solidFill>
                  <a:srgbClr val="FCFFFE"/>
                </a:solidFill>
                <a:latin typeface="Lato Bold"/>
              </a:rPr>
              <a:t>Berdasarkan matriks korelasi, kita dapat menyimpulkan bahwa tidak ada fitur yang memiliki korelasi yang signifikan dengan fitur Price. Korelasi tertinggi terjadi antara fitur Year dengan Price. Secara umum, nilai korelasi cenderung positif, namun pada fitur Mileage, korelasinya memiliki arah yang berlawanan.</a:t>
            </a:r>
          </a:p>
          <a:p>
            <a:pPr algn="r">
              <a:lnSpc>
                <a:spcPts val="3079"/>
              </a:lnSpc>
            </a:pPr>
          </a:p>
        </p:txBody>
      </p:sp>
      <p:sp>
        <p:nvSpPr>
          <p:cNvPr name="TextBox 7" id="7"/>
          <p:cNvSpPr txBox="true"/>
          <p:nvPr/>
        </p:nvSpPr>
        <p:spPr>
          <a:xfrm rot="0">
            <a:off x="896266" y="2355039"/>
            <a:ext cx="8115300" cy="490855"/>
          </a:xfrm>
          <a:prstGeom prst="rect">
            <a:avLst/>
          </a:prstGeom>
        </p:spPr>
        <p:txBody>
          <a:bodyPr anchor="t" rtlCol="false" tIns="0" lIns="0" bIns="0" rIns="0">
            <a:spAutoFit/>
          </a:bodyPr>
          <a:lstStyle/>
          <a:p>
            <a:pPr algn="just">
              <a:lnSpc>
                <a:spcPts val="3919"/>
              </a:lnSpc>
            </a:pPr>
            <a:r>
              <a:rPr lang="en-US" sz="2799" spc="39">
                <a:solidFill>
                  <a:srgbClr val="FFFFFF"/>
                </a:solidFill>
                <a:latin typeface="Lato Bold"/>
              </a:rPr>
              <a:t>Multicollinearity checked from the metrics :</a:t>
            </a:r>
          </a:p>
        </p:txBody>
      </p:sp>
      <p:sp>
        <p:nvSpPr>
          <p:cNvPr name="TextBox 8" id="8"/>
          <p:cNvSpPr txBox="true"/>
          <p:nvPr/>
        </p:nvSpPr>
        <p:spPr>
          <a:xfrm rot="0">
            <a:off x="1028700" y="5387434"/>
            <a:ext cx="8115300" cy="2334895"/>
          </a:xfrm>
          <a:prstGeom prst="rect">
            <a:avLst/>
          </a:prstGeom>
        </p:spPr>
        <p:txBody>
          <a:bodyPr anchor="t" rtlCol="false" tIns="0" lIns="0" bIns="0" rIns="0">
            <a:spAutoFit/>
          </a:bodyPr>
          <a:lstStyle/>
          <a:p>
            <a:pPr algn="ctr">
              <a:lnSpc>
                <a:spcPts val="3079"/>
              </a:lnSpc>
            </a:pPr>
            <a:r>
              <a:rPr lang="en-US" sz="2199" spc="30">
                <a:solidFill>
                  <a:srgbClr val="000000"/>
                </a:solidFill>
                <a:latin typeface="Lato Bold"/>
              </a:rPr>
              <a:t>Tidak terdapat indikasi signifikan dari multicollinearity antara variabel "Year", "Engine_Size", "Mileage", dan "Price" dalam model. Semua fitur memiliki nilai VIF di bawah 5, menunjukkan tidak adanya masalah multicollinearity yang signifikan. Oleh karena itu, fitur-fitur tersebut dapat dimasukkan ke dalam model tanpa kekhawatiran tentang masalah multicollinearity.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2426114" y="3817761"/>
            <a:ext cx="3574259" cy="3055799"/>
            <a:chOff x="0" y="0"/>
            <a:chExt cx="1133388" cy="968986"/>
          </a:xfrm>
        </p:grpSpPr>
        <p:sp>
          <p:nvSpPr>
            <p:cNvPr name="Freeform 3" id="3"/>
            <p:cNvSpPr/>
            <p:nvPr/>
          </p:nvSpPr>
          <p:spPr>
            <a:xfrm flipH="false" flipV="false" rot="0">
              <a:off x="0" y="0"/>
              <a:ext cx="1133388" cy="968986"/>
            </a:xfrm>
            <a:custGeom>
              <a:avLst/>
              <a:gdLst/>
              <a:ahLst/>
              <a:cxnLst/>
              <a:rect r="r" b="b" t="t" l="l"/>
              <a:pathLst>
                <a:path h="968986" w="1133388">
                  <a:moveTo>
                    <a:pt x="116965" y="0"/>
                  </a:moveTo>
                  <a:lnTo>
                    <a:pt x="1016423" y="0"/>
                  </a:lnTo>
                  <a:cubicBezTo>
                    <a:pt x="1081021" y="0"/>
                    <a:pt x="1133388" y="52367"/>
                    <a:pt x="1133388" y="116965"/>
                  </a:cubicBezTo>
                  <a:lnTo>
                    <a:pt x="1133388" y="852021"/>
                  </a:lnTo>
                  <a:cubicBezTo>
                    <a:pt x="1133388" y="883042"/>
                    <a:pt x="1121065" y="912792"/>
                    <a:pt x="1099130" y="934728"/>
                  </a:cubicBezTo>
                  <a:cubicBezTo>
                    <a:pt x="1077195" y="956663"/>
                    <a:pt x="1047444" y="968986"/>
                    <a:pt x="1016423" y="968986"/>
                  </a:cubicBezTo>
                  <a:lnTo>
                    <a:pt x="116965" y="968986"/>
                  </a:lnTo>
                  <a:cubicBezTo>
                    <a:pt x="85944" y="968986"/>
                    <a:pt x="56194" y="956663"/>
                    <a:pt x="34258" y="934728"/>
                  </a:cubicBezTo>
                  <a:cubicBezTo>
                    <a:pt x="12323" y="912792"/>
                    <a:pt x="0" y="883042"/>
                    <a:pt x="0" y="852021"/>
                  </a:cubicBezTo>
                  <a:lnTo>
                    <a:pt x="0" y="116965"/>
                  </a:lnTo>
                  <a:cubicBezTo>
                    <a:pt x="0" y="85944"/>
                    <a:pt x="12323" y="56194"/>
                    <a:pt x="34258" y="34258"/>
                  </a:cubicBezTo>
                  <a:cubicBezTo>
                    <a:pt x="56194" y="12323"/>
                    <a:pt x="85944" y="0"/>
                    <a:pt x="116965" y="0"/>
                  </a:cubicBezTo>
                  <a:close/>
                </a:path>
              </a:pathLst>
            </a:custGeom>
            <a:solidFill>
              <a:srgbClr val="FFD230"/>
            </a:solidFill>
          </p:spPr>
        </p:sp>
        <p:sp>
          <p:nvSpPr>
            <p:cNvPr name="TextBox 4" id="4"/>
            <p:cNvSpPr txBox="true"/>
            <p:nvPr/>
          </p:nvSpPr>
          <p:spPr>
            <a:xfrm>
              <a:off x="0" y="-38100"/>
              <a:ext cx="1133388" cy="10070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3347980" y="3058799"/>
            <a:ext cx="1730526" cy="1855792"/>
          </a:xfrm>
          <a:custGeom>
            <a:avLst/>
            <a:gdLst/>
            <a:ahLst/>
            <a:cxnLst/>
            <a:rect r="r" b="b" t="t" l="l"/>
            <a:pathLst>
              <a:path h="1855792" w="1730526">
                <a:moveTo>
                  <a:pt x="0" y="0"/>
                </a:moveTo>
                <a:lnTo>
                  <a:pt x="1730526" y="0"/>
                </a:lnTo>
                <a:lnTo>
                  <a:pt x="1730526" y="1855792"/>
                </a:lnTo>
                <a:lnTo>
                  <a:pt x="0" y="1855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56871" y="3817761"/>
            <a:ext cx="3574259" cy="3055799"/>
            <a:chOff x="0" y="0"/>
            <a:chExt cx="1133388" cy="968986"/>
          </a:xfrm>
        </p:grpSpPr>
        <p:sp>
          <p:nvSpPr>
            <p:cNvPr name="Freeform 7" id="7"/>
            <p:cNvSpPr/>
            <p:nvPr/>
          </p:nvSpPr>
          <p:spPr>
            <a:xfrm flipH="false" flipV="false" rot="0">
              <a:off x="0" y="0"/>
              <a:ext cx="1133388" cy="968986"/>
            </a:xfrm>
            <a:custGeom>
              <a:avLst/>
              <a:gdLst/>
              <a:ahLst/>
              <a:cxnLst/>
              <a:rect r="r" b="b" t="t" l="l"/>
              <a:pathLst>
                <a:path h="968986" w="1133388">
                  <a:moveTo>
                    <a:pt x="116965" y="0"/>
                  </a:moveTo>
                  <a:lnTo>
                    <a:pt x="1016423" y="0"/>
                  </a:lnTo>
                  <a:cubicBezTo>
                    <a:pt x="1081021" y="0"/>
                    <a:pt x="1133388" y="52367"/>
                    <a:pt x="1133388" y="116965"/>
                  </a:cubicBezTo>
                  <a:lnTo>
                    <a:pt x="1133388" y="852021"/>
                  </a:lnTo>
                  <a:cubicBezTo>
                    <a:pt x="1133388" y="883042"/>
                    <a:pt x="1121065" y="912792"/>
                    <a:pt x="1099130" y="934728"/>
                  </a:cubicBezTo>
                  <a:cubicBezTo>
                    <a:pt x="1077195" y="956663"/>
                    <a:pt x="1047444" y="968986"/>
                    <a:pt x="1016423" y="968986"/>
                  </a:cubicBezTo>
                  <a:lnTo>
                    <a:pt x="116965" y="968986"/>
                  </a:lnTo>
                  <a:cubicBezTo>
                    <a:pt x="85944" y="968986"/>
                    <a:pt x="56194" y="956663"/>
                    <a:pt x="34258" y="934728"/>
                  </a:cubicBezTo>
                  <a:cubicBezTo>
                    <a:pt x="12323" y="912792"/>
                    <a:pt x="0" y="883042"/>
                    <a:pt x="0" y="852021"/>
                  </a:cubicBezTo>
                  <a:lnTo>
                    <a:pt x="0" y="116965"/>
                  </a:lnTo>
                  <a:cubicBezTo>
                    <a:pt x="0" y="85944"/>
                    <a:pt x="12323" y="56194"/>
                    <a:pt x="34258" y="34258"/>
                  </a:cubicBezTo>
                  <a:cubicBezTo>
                    <a:pt x="56194" y="12323"/>
                    <a:pt x="85944" y="0"/>
                    <a:pt x="116965" y="0"/>
                  </a:cubicBezTo>
                  <a:close/>
                </a:path>
              </a:pathLst>
            </a:custGeom>
            <a:solidFill>
              <a:srgbClr val="FFD230"/>
            </a:solidFill>
          </p:spPr>
        </p:sp>
        <p:sp>
          <p:nvSpPr>
            <p:cNvPr name="TextBox 8" id="8"/>
            <p:cNvSpPr txBox="true"/>
            <p:nvPr/>
          </p:nvSpPr>
          <p:spPr>
            <a:xfrm>
              <a:off x="0" y="-38100"/>
              <a:ext cx="1133388" cy="100708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8278737" y="3058799"/>
            <a:ext cx="1730526" cy="1855792"/>
          </a:xfrm>
          <a:custGeom>
            <a:avLst/>
            <a:gdLst/>
            <a:ahLst/>
            <a:cxnLst/>
            <a:rect r="r" b="b" t="t" l="l"/>
            <a:pathLst>
              <a:path h="1855792" w="1730526">
                <a:moveTo>
                  <a:pt x="0" y="0"/>
                </a:moveTo>
                <a:lnTo>
                  <a:pt x="1730526" y="0"/>
                </a:lnTo>
                <a:lnTo>
                  <a:pt x="1730526" y="1855792"/>
                </a:lnTo>
                <a:lnTo>
                  <a:pt x="0" y="1855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2287628" y="3817761"/>
            <a:ext cx="3574259" cy="3055799"/>
            <a:chOff x="0" y="0"/>
            <a:chExt cx="1133388" cy="968986"/>
          </a:xfrm>
        </p:grpSpPr>
        <p:sp>
          <p:nvSpPr>
            <p:cNvPr name="Freeform 11" id="11"/>
            <p:cNvSpPr/>
            <p:nvPr/>
          </p:nvSpPr>
          <p:spPr>
            <a:xfrm flipH="false" flipV="false" rot="0">
              <a:off x="0" y="0"/>
              <a:ext cx="1133388" cy="968986"/>
            </a:xfrm>
            <a:custGeom>
              <a:avLst/>
              <a:gdLst/>
              <a:ahLst/>
              <a:cxnLst/>
              <a:rect r="r" b="b" t="t" l="l"/>
              <a:pathLst>
                <a:path h="968986" w="1133388">
                  <a:moveTo>
                    <a:pt x="116965" y="0"/>
                  </a:moveTo>
                  <a:lnTo>
                    <a:pt x="1016423" y="0"/>
                  </a:lnTo>
                  <a:cubicBezTo>
                    <a:pt x="1081021" y="0"/>
                    <a:pt x="1133388" y="52367"/>
                    <a:pt x="1133388" y="116965"/>
                  </a:cubicBezTo>
                  <a:lnTo>
                    <a:pt x="1133388" y="852021"/>
                  </a:lnTo>
                  <a:cubicBezTo>
                    <a:pt x="1133388" y="883042"/>
                    <a:pt x="1121065" y="912792"/>
                    <a:pt x="1099130" y="934728"/>
                  </a:cubicBezTo>
                  <a:cubicBezTo>
                    <a:pt x="1077195" y="956663"/>
                    <a:pt x="1047444" y="968986"/>
                    <a:pt x="1016423" y="968986"/>
                  </a:cubicBezTo>
                  <a:lnTo>
                    <a:pt x="116965" y="968986"/>
                  </a:lnTo>
                  <a:cubicBezTo>
                    <a:pt x="85944" y="968986"/>
                    <a:pt x="56194" y="956663"/>
                    <a:pt x="34258" y="934728"/>
                  </a:cubicBezTo>
                  <a:cubicBezTo>
                    <a:pt x="12323" y="912792"/>
                    <a:pt x="0" y="883042"/>
                    <a:pt x="0" y="852021"/>
                  </a:cubicBezTo>
                  <a:lnTo>
                    <a:pt x="0" y="116965"/>
                  </a:lnTo>
                  <a:cubicBezTo>
                    <a:pt x="0" y="85944"/>
                    <a:pt x="12323" y="56194"/>
                    <a:pt x="34258" y="34258"/>
                  </a:cubicBezTo>
                  <a:cubicBezTo>
                    <a:pt x="56194" y="12323"/>
                    <a:pt x="85944" y="0"/>
                    <a:pt x="116965" y="0"/>
                  </a:cubicBezTo>
                  <a:close/>
                </a:path>
              </a:pathLst>
            </a:custGeom>
            <a:solidFill>
              <a:srgbClr val="FFD230"/>
            </a:solidFill>
          </p:spPr>
        </p:sp>
        <p:sp>
          <p:nvSpPr>
            <p:cNvPr name="TextBox 12" id="12"/>
            <p:cNvSpPr txBox="true"/>
            <p:nvPr/>
          </p:nvSpPr>
          <p:spPr>
            <a:xfrm>
              <a:off x="0" y="-38100"/>
              <a:ext cx="1133388" cy="1007086"/>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5400000">
            <a:off x="13213087" y="3058799"/>
            <a:ext cx="1730526" cy="1855792"/>
          </a:xfrm>
          <a:custGeom>
            <a:avLst/>
            <a:gdLst/>
            <a:ahLst/>
            <a:cxnLst/>
            <a:rect r="r" b="b" t="t" l="l"/>
            <a:pathLst>
              <a:path h="1855792" w="1730526">
                <a:moveTo>
                  <a:pt x="0" y="0"/>
                </a:moveTo>
                <a:lnTo>
                  <a:pt x="1730526" y="0"/>
                </a:lnTo>
                <a:lnTo>
                  <a:pt x="1730526" y="1855792"/>
                </a:lnTo>
                <a:lnTo>
                  <a:pt x="0" y="1855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577304" y="4851958"/>
            <a:ext cx="3119406" cy="443031"/>
          </a:xfrm>
          <a:prstGeom prst="rect">
            <a:avLst/>
          </a:prstGeom>
        </p:spPr>
        <p:txBody>
          <a:bodyPr anchor="t" rtlCol="false" tIns="0" lIns="0" bIns="0" rIns="0">
            <a:spAutoFit/>
          </a:bodyPr>
          <a:lstStyle/>
          <a:p>
            <a:pPr algn="ctr">
              <a:lnSpc>
                <a:spcPts val="3488"/>
              </a:lnSpc>
            </a:pPr>
            <a:r>
              <a:rPr lang="en-US" sz="2907">
                <a:solidFill>
                  <a:srgbClr val="06444A"/>
                </a:solidFill>
                <a:latin typeface="Oswald Bold"/>
              </a:rPr>
              <a:t>ONE HOT ENCODING</a:t>
            </a:r>
          </a:p>
        </p:txBody>
      </p:sp>
      <p:sp>
        <p:nvSpPr>
          <p:cNvPr name="TextBox 15" id="15"/>
          <p:cNvSpPr txBox="true"/>
          <p:nvPr/>
        </p:nvSpPr>
        <p:spPr>
          <a:xfrm rot="0">
            <a:off x="2573184" y="5369143"/>
            <a:ext cx="3263564" cy="1219200"/>
          </a:xfrm>
          <a:prstGeom prst="rect">
            <a:avLst/>
          </a:prstGeom>
        </p:spPr>
        <p:txBody>
          <a:bodyPr anchor="t" rtlCol="false" tIns="0" lIns="0" bIns="0" rIns="0">
            <a:spAutoFit/>
          </a:bodyPr>
          <a:lstStyle/>
          <a:p>
            <a:pPr algn="ctr">
              <a:lnSpc>
                <a:spcPts val="2154"/>
              </a:lnSpc>
            </a:pPr>
            <a:r>
              <a:rPr lang="en-US" sz="1795">
                <a:solidFill>
                  <a:srgbClr val="000000"/>
                </a:solidFill>
                <a:latin typeface="Lato Bold"/>
              </a:rPr>
              <a:t>“Gear_Type”</a:t>
            </a:r>
          </a:p>
          <a:p>
            <a:pPr algn="ctr">
              <a:lnSpc>
                <a:spcPts val="1194"/>
              </a:lnSpc>
            </a:pPr>
          </a:p>
          <a:p>
            <a:pPr algn="ctr">
              <a:lnSpc>
                <a:spcPts val="2154"/>
              </a:lnSpc>
            </a:pPr>
            <a:r>
              <a:rPr lang="en-US" sz="1795">
                <a:solidFill>
                  <a:srgbClr val="000000"/>
                </a:solidFill>
                <a:latin typeface="Lato"/>
              </a:rPr>
              <a:t>memiliki nilai unik yang berbeda namun tidak memiliki urutan hierarki</a:t>
            </a:r>
          </a:p>
        </p:txBody>
      </p:sp>
      <p:sp>
        <p:nvSpPr>
          <p:cNvPr name="TextBox 16" id="16"/>
          <p:cNvSpPr txBox="true"/>
          <p:nvPr/>
        </p:nvSpPr>
        <p:spPr>
          <a:xfrm rot="0">
            <a:off x="7571563" y="4935637"/>
            <a:ext cx="3144874" cy="443031"/>
          </a:xfrm>
          <a:prstGeom prst="rect">
            <a:avLst/>
          </a:prstGeom>
        </p:spPr>
        <p:txBody>
          <a:bodyPr anchor="t" rtlCol="false" tIns="0" lIns="0" bIns="0" rIns="0">
            <a:spAutoFit/>
          </a:bodyPr>
          <a:lstStyle/>
          <a:p>
            <a:pPr algn="ctr">
              <a:lnSpc>
                <a:spcPts val="3488"/>
              </a:lnSpc>
            </a:pPr>
            <a:r>
              <a:rPr lang="en-US" sz="2907">
                <a:solidFill>
                  <a:srgbClr val="06444A"/>
                </a:solidFill>
                <a:latin typeface="Oswald Bold"/>
              </a:rPr>
              <a:t>ORDINAL ENCODING</a:t>
            </a:r>
          </a:p>
        </p:txBody>
      </p:sp>
      <p:sp>
        <p:nvSpPr>
          <p:cNvPr name="TextBox 17" id="17"/>
          <p:cNvSpPr txBox="true"/>
          <p:nvPr/>
        </p:nvSpPr>
        <p:spPr>
          <a:xfrm rot="0">
            <a:off x="7708296" y="5441429"/>
            <a:ext cx="2871408" cy="1219200"/>
          </a:xfrm>
          <a:prstGeom prst="rect">
            <a:avLst/>
          </a:prstGeom>
        </p:spPr>
        <p:txBody>
          <a:bodyPr anchor="t" rtlCol="false" tIns="0" lIns="0" bIns="0" rIns="0">
            <a:spAutoFit/>
          </a:bodyPr>
          <a:lstStyle/>
          <a:p>
            <a:pPr algn="ctr">
              <a:lnSpc>
                <a:spcPts val="2160"/>
              </a:lnSpc>
            </a:pPr>
            <a:r>
              <a:rPr lang="en-US" sz="1800">
                <a:solidFill>
                  <a:srgbClr val="000000"/>
                </a:solidFill>
                <a:latin typeface="Lato Bold"/>
              </a:rPr>
              <a:t>“Options”</a:t>
            </a:r>
          </a:p>
          <a:p>
            <a:pPr algn="ctr">
              <a:lnSpc>
                <a:spcPts val="1199"/>
              </a:lnSpc>
            </a:pPr>
          </a:p>
          <a:p>
            <a:pPr algn="ctr">
              <a:lnSpc>
                <a:spcPts val="2160"/>
              </a:lnSpc>
            </a:pPr>
            <a:r>
              <a:rPr lang="en-US" sz="1800">
                <a:solidFill>
                  <a:srgbClr val="000000"/>
                </a:solidFill>
                <a:latin typeface="Lato"/>
              </a:rPr>
              <a:t>memiliki nilai unik yang berbeda dan tingkat herarki yang berurut</a:t>
            </a:r>
          </a:p>
        </p:txBody>
      </p:sp>
      <p:sp>
        <p:nvSpPr>
          <p:cNvPr name="TextBox 18" id="18"/>
          <p:cNvSpPr txBox="true"/>
          <p:nvPr/>
        </p:nvSpPr>
        <p:spPr>
          <a:xfrm rot="0">
            <a:off x="12652742" y="4931724"/>
            <a:ext cx="2851216" cy="443031"/>
          </a:xfrm>
          <a:prstGeom prst="rect">
            <a:avLst/>
          </a:prstGeom>
        </p:spPr>
        <p:txBody>
          <a:bodyPr anchor="t" rtlCol="false" tIns="0" lIns="0" bIns="0" rIns="0">
            <a:spAutoFit/>
          </a:bodyPr>
          <a:lstStyle/>
          <a:p>
            <a:pPr algn="ctr">
              <a:lnSpc>
                <a:spcPts val="3488"/>
              </a:lnSpc>
            </a:pPr>
            <a:r>
              <a:rPr lang="en-US" sz="2907">
                <a:solidFill>
                  <a:srgbClr val="06444A"/>
                </a:solidFill>
                <a:latin typeface="Oswald Bold"/>
              </a:rPr>
              <a:t>BINARY ENCODING</a:t>
            </a:r>
          </a:p>
        </p:txBody>
      </p:sp>
      <p:sp>
        <p:nvSpPr>
          <p:cNvPr name="TextBox 19" id="19"/>
          <p:cNvSpPr txBox="true"/>
          <p:nvPr/>
        </p:nvSpPr>
        <p:spPr>
          <a:xfrm rot="0">
            <a:off x="12455129" y="5441429"/>
            <a:ext cx="3263564" cy="1219200"/>
          </a:xfrm>
          <a:prstGeom prst="rect">
            <a:avLst/>
          </a:prstGeom>
        </p:spPr>
        <p:txBody>
          <a:bodyPr anchor="t" rtlCol="false" tIns="0" lIns="0" bIns="0" rIns="0">
            <a:spAutoFit/>
          </a:bodyPr>
          <a:lstStyle/>
          <a:p>
            <a:pPr algn="ctr">
              <a:lnSpc>
                <a:spcPts val="2160"/>
              </a:lnSpc>
            </a:pPr>
            <a:r>
              <a:rPr lang="en-US" sz="1800">
                <a:solidFill>
                  <a:srgbClr val="000000"/>
                </a:solidFill>
                <a:latin typeface="Lato Bold"/>
              </a:rPr>
              <a:t>“Type” , “Region” , “Make”</a:t>
            </a:r>
          </a:p>
          <a:p>
            <a:pPr algn="ctr">
              <a:lnSpc>
                <a:spcPts val="1199"/>
              </a:lnSpc>
            </a:pPr>
          </a:p>
          <a:p>
            <a:pPr algn="ctr">
              <a:lnSpc>
                <a:spcPts val="2160"/>
              </a:lnSpc>
            </a:pPr>
            <a:r>
              <a:rPr lang="en-US" sz="1800">
                <a:solidFill>
                  <a:srgbClr val="000000"/>
                </a:solidFill>
                <a:latin typeface="Lato"/>
              </a:rPr>
              <a:t>memiliki nilai unik yang beragam dan tidak memiliki hubungan ordinal yang dapat diurutkan</a:t>
            </a:r>
          </a:p>
        </p:txBody>
      </p:sp>
      <p:grpSp>
        <p:nvGrpSpPr>
          <p:cNvPr name="Group 20" id="20"/>
          <p:cNvGrpSpPr/>
          <p:nvPr/>
        </p:nvGrpSpPr>
        <p:grpSpPr>
          <a:xfrm rot="0">
            <a:off x="5325504" y="1862079"/>
            <a:ext cx="7517464" cy="887878"/>
            <a:chOff x="0" y="0"/>
            <a:chExt cx="2473404" cy="292130"/>
          </a:xfrm>
        </p:grpSpPr>
        <p:sp>
          <p:nvSpPr>
            <p:cNvPr name="Freeform 21" id="21"/>
            <p:cNvSpPr/>
            <p:nvPr/>
          </p:nvSpPr>
          <p:spPr>
            <a:xfrm flipH="false" flipV="false" rot="0">
              <a:off x="0" y="0"/>
              <a:ext cx="2473404" cy="292130"/>
            </a:xfrm>
            <a:custGeom>
              <a:avLst/>
              <a:gdLst/>
              <a:ahLst/>
              <a:cxnLst/>
              <a:rect r="r" b="b" t="t" l="l"/>
              <a:pathLst>
                <a:path h="292130" w="2473404">
                  <a:moveTo>
                    <a:pt x="102986" y="0"/>
                  </a:moveTo>
                  <a:lnTo>
                    <a:pt x="2370418" y="0"/>
                  </a:lnTo>
                  <a:cubicBezTo>
                    <a:pt x="2397732" y="0"/>
                    <a:pt x="2423926" y="10850"/>
                    <a:pt x="2443240" y="30164"/>
                  </a:cubicBezTo>
                  <a:cubicBezTo>
                    <a:pt x="2462554" y="49477"/>
                    <a:pt x="2473404" y="75672"/>
                    <a:pt x="2473404" y="102986"/>
                  </a:cubicBezTo>
                  <a:lnTo>
                    <a:pt x="2473404" y="189145"/>
                  </a:lnTo>
                  <a:cubicBezTo>
                    <a:pt x="2473404" y="246022"/>
                    <a:pt x="2427296" y="292130"/>
                    <a:pt x="2370418" y="292130"/>
                  </a:cubicBezTo>
                  <a:lnTo>
                    <a:pt x="102986" y="292130"/>
                  </a:lnTo>
                  <a:cubicBezTo>
                    <a:pt x="46108" y="292130"/>
                    <a:pt x="0" y="246022"/>
                    <a:pt x="0" y="189145"/>
                  </a:cubicBezTo>
                  <a:lnTo>
                    <a:pt x="0" y="102986"/>
                  </a:lnTo>
                  <a:cubicBezTo>
                    <a:pt x="0" y="46108"/>
                    <a:pt x="46108" y="0"/>
                    <a:pt x="102986" y="0"/>
                  </a:cubicBezTo>
                  <a:close/>
                </a:path>
              </a:pathLst>
            </a:custGeom>
            <a:gradFill rotWithShape="true">
              <a:gsLst>
                <a:gs pos="0">
                  <a:srgbClr val="FFD230">
                    <a:alpha val="100000"/>
                  </a:srgbClr>
                </a:gs>
                <a:gs pos="100000">
                  <a:srgbClr val="FBA309">
                    <a:alpha val="100000"/>
                  </a:srgbClr>
                </a:gs>
              </a:gsLst>
              <a:lin ang="0"/>
            </a:gradFill>
          </p:spPr>
        </p:sp>
        <p:sp>
          <p:nvSpPr>
            <p:cNvPr name="TextBox 22" id="22"/>
            <p:cNvSpPr txBox="true"/>
            <p:nvPr/>
          </p:nvSpPr>
          <p:spPr>
            <a:xfrm>
              <a:off x="0" y="-47625"/>
              <a:ext cx="2473404" cy="339755"/>
            </a:xfrm>
            <a:prstGeom prst="rect">
              <a:avLst/>
            </a:prstGeom>
          </p:spPr>
          <p:txBody>
            <a:bodyPr anchor="ctr" rtlCol="false" tIns="50800" lIns="50800" bIns="50800" rIns="50800"/>
            <a:lstStyle/>
            <a:p>
              <a:pPr algn="ctr">
                <a:lnSpc>
                  <a:spcPts val="3499"/>
                </a:lnSpc>
              </a:pPr>
            </a:p>
          </p:txBody>
        </p:sp>
      </p:grpSp>
      <p:sp>
        <p:nvSpPr>
          <p:cNvPr name="TextBox 23" id="23"/>
          <p:cNvSpPr txBox="true"/>
          <p:nvPr/>
        </p:nvSpPr>
        <p:spPr>
          <a:xfrm rot="0">
            <a:off x="5707746" y="457200"/>
            <a:ext cx="7108537" cy="1028700"/>
          </a:xfrm>
          <a:prstGeom prst="rect">
            <a:avLst/>
          </a:prstGeom>
        </p:spPr>
        <p:txBody>
          <a:bodyPr anchor="t" rtlCol="false" tIns="0" lIns="0" bIns="0" rIns="0">
            <a:spAutoFit/>
          </a:bodyPr>
          <a:lstStyle/>
          <a:p>
            <a:pPr algn="ctr">
              <a:lnSpc>
                <a:spcPts val="8400"/>
              </a:lnSpc>
            </a:pPr>
            <a:r>
              <a:rPr lang="en-US" sz="6000">
                <a:solidFill>
                  <a:srgbClr val="FFFFFF"/>
                </a:solidFill>
                <a:latin typeface="Oswald Bold"/>
              </a:rPr>
              <a:t>MODELLING</a:t>
            </a:r>
          </a:p>
        </p:txBody>
      </p:sp>
      <p:sp>
        <p:nvSpPr>
          <p:cNvPr name="TextBox 24" id="24"/>
          <p:cNvSpPr txBox="true"/>
          <p:nvPr/>
        </p:nvSpPr>
        <p:spPr>
          <a:xfrm rot="0">
            <a:off x="5623048" y="1887140"/>
            <a:ext cx="6922378" cy="761632"/>
          </a:xfrm>
          <a:prstGeom prst="rect">
            <a:avLst/>
          </a:prstGeom>
        </p:spPr>
        <p:txBody>
          <a:bodyPr anchor="t" rtlCol="false" tIns="0" lIns="0" bIns="0" rIns="0">
            <a:spAutoFit/>
          </a:bodyPr>
          <a:lstStyle/>
          <a:p>
            <a:pPr algn="ctr">
              <a:lnSpc>
                <a:spcPts val="6362"/>
              </a:lnSpc>
            </a:pPr>
            <a:r>
              <a:rPr lang="en-US" sz="4544">
                <a:solidFill>
                  <a:srgbClr val="06444A"/>
                </a:solidFill>
                <a:latin typeface="Oswald Bold"/>
              </a:rPr>
              <a:t>ENCODING</a:t>
            </a:r>
          </a:p>
        </p:txBody>
      </p:sp>
      <p:sp>
        <p:nvSpPr>
          <p:cNvPr name="Freeform 25" id="25"/>
          <p:cNvSpPr/>
          <p:nvPr/>
        </p:nvSpPr>
        <p:spPr>
          <a:xfrm flipH="false" flipV="false" rot="0">
            <a:off x="-161264" y="-195321"/>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7" id="27"/>
          <p:cNvGrpSpPr/>
          <p:nvPr/>
        </p:nvGrpSpPr>
        <p:grpSpPr>
          <a:xfrm rot="0">
            <a:off x="5385268" y="7638689"/>
            <a:ext cx="7517464" cy="887878"/>
            <a:chOff x="0" y="0"/>
            <a:chExt cx="2473404" cy="292130"/>
          </a:xfrm>
        </p:grpSpPr>
        <p:sp>
          <p:nvSpPr>
            <p:cNvPr name="Freeform 28" id="28"/>
            <p:cNvSpPr/>
            <p:nvPr/>
          </p:nvSpPr>
          <p:spPr>
            <a:xfrm flipH="false" flipV="false" rot="0">
              <a:off x="0" y="0"/>
              <a:ext cx="2473404" cy="292130"/>
            </a:xfrm>
            <a:custGeom>
              <a:avLst/>
              <a:gdLst/>
              <a:ahLst/>
              <a:cxnLst/>
              <a:rect r="r" b="b" t="t" l="l"/>
              <a:pathLst>
                <a:path h="292130" w="2473404">
                  <a:moveTo>
                    <a:pt x="102986" y="0"/>
                  </a:moveTo>
                  <a:lnTo>
                    <a:pt x="2370418" y="0"/>
                  </a:lnTo>
                  <a:cubicBezTo>
                    <a:pt x="2397732" y="0"/>
                    <a:pt x="2423926" y="10850"/>
                    <a:pt x="2443240" y="30164"/>
                  </a:cubicBezTo>
                  <a:cubicBezTo>
                    <a:pt x="2462554" y="49477"/>
                    <a:pt x="2473404" y="75672"/>
                    <a:pt x="2473404" y="102986"/>
                  </a:cubicBezTo>
                  <a:lnTo>
                    <a:pt x="2473404" y="189145"/>
                  </a:lnTo>
                  <a:cubicBezTo>
                    <a:pt x="2473404" y="246022"/>
                    <a:pt x="2427296" y="292130"/>
                    <a:pt x="2370418" y="292130"/>
                  </a:cubicBezTo>
                  <a:lnTo>
                    <a:pt x="102986" y="292130"/>
                  </a:lnTo>
                  <a:cubicBezTo>
                    <a:pt x="46108" y="292130"/>
                    <a:pt x="0" y="246022"/>
                    <a:pt x="0" y="189145"/>
                  </a:cubicBezTo>
                  <a:lnTo>
                    <a:pt x="0" y="102986"/>
                  </a:lnTo>
                  <a:cubicBezTo>
                    <a:pt x="0" y="46108"/>
                    <a:pt x="46108" y="0"/>
                    <a:pt x="102986" y="0"/>
                  </a:cubicBezTo>
                  <a:close/>
                </a:path>
              </a:pathLst>
            </a:custGeom>
            <a:gradFill rotWithShape="true">
              <a:gsLst>
                <a:gs pos="0">
                  <a:srgbClr val="FFD230">
                    <a:alpha val="100000"/>
                  </a:srgbClr>
                </a:gs>
                <a:gs pos="100000">
                  <a:srgbClr val="FBA309">
                    <a:alpha val="100000"/>
                  </a:srgbClr>
                </a:gs>
              </a:gsLst>
              <a:lin ang="0"/>
            </a:gradFill>
          </p:spPr>
        </p:sp>
        <p:sp>
          <p:nvSpPr>
            <p:cNvPr name="TextBox 29" id="29"/>
            <p:cNvSpPr txBox="true"/>
            <p:nvPr/>
          </p:nvSpPr>
          <p:spPr>
            <a:xfrm>
              <a:off x="0" y="-47625"/>
              <a:ext cx="2473404" cy="339755"/>
            </a:xfrm>
            <a:prstGeom prst="rect">
              <a:avLst/>
            </a:prstGeom>
          </p:spPr>
          <p:txBody>
            <a:bodyPr anchor="ctr" rtlCol="false" tIns="50800" lIns="50800" bIns="50800" rIns="50800"/>
            <a:lstStyle/>
            <a:p>
              <a:pPr algn="ctr">
                <a:lnSpc>
                  <a:spcPts val="3499"/>
                </a:lnSpc>
              </a:pPr>
            </a:p>
          </p:txBody>
        </p:sp>
      </p:grpSp>
      <p:sp>
        <p:nvSpPr>
          <p:cNvPr name="TextBox 30" id="30"/>
          <p:cNvSpPr txBox="true"/>
          <p:nvPr/>
        </p:nvSpPr>
        <p:spPr>
          <a:xfrm rot="0">
            <a:off x="5682811" y="7654225"/>
            <a:ext cx="6922378" cy="746889"/>
          </a:xfrm>
          <a:prstGeom prst="rect">
            <a:avLst/>
          </a:prstGeom>
        </p:spPr>
        <p:txBody>
          <a:bodyPr anchor="t" rtlCol="false" tIns="0" lIns="0" bIns="0" rIns="0">
            <a:spAutoFit/>
          </a:bodyPr>
          <a:lstStyle/>
          <a:p>
            <a:pPr algn="ctr">
              <a:lnSpc>
                <a:spcPts val="6082"/>
              </a:lnSpc>
            </a:pPr>
            <a:r>
              <a:rPr lang="en-US" sz="4344">
                <a:solidFill>
                  <a:srgbClr val="06444A"/>
                </a:solidFill>
                <a:latin typeface="Oswald Bold"/>
              </a:rPr>
              <a:t>SPLIT DATA TRAIN : TEST</a:t>
            </a:r>
          </a:p>
        </p:txBody>
      </p:sp>
      <p:sp>
        <p:nvSpPr>
          <p:cNvPr name="TextBox 31" id="31"/>
          <p:cNvSpPr txBox="true"/>
          <p:nvPr/>
        </p:nvSpPr>
        <p:spPr>
          <a:xfrm rot="0">
            <a:off x="6580647" y="8812317"/>
            <a:ext cx="5126705" cy="745194"/>
          </a:xfrm>
          <a:prstGeom prst="rect">
            <a:avLst/>
          </a:prstGeom>
        </p:spPr>
        <p:txBody>
          <a:bodyPr anchor="t" rtlCol="false" tIns="0" lIns="0" bIns="0" rIns="0">
            <a:spAutoFit/>
          </a:bodyPr>
          <a:lstStyle/>
          <a:p>
            <a:pPr algn="ctr">
              <a:lnSpc>
                <a:spcPts val="6058"/>
              </a:lnSpc>
            </a:pPr>
            <a:r>
              <a:rPr lang="en-US" sz="4327">
                <a:solidFill>
                  <a:srgbClr val="FFFFFF"/>
                </a:solidFill>
                <a:latin typeface="Oswald Bold"/>
              </a:rPr>
              <a:t>70 TRAIN : 30 TEST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5631528" y="1418140"/>
            <a:ext cx="7517464" cy="887878"/>
            <a:chOff x="0" y="0"/>
            <a:chExt cx="2473404" cy="292130"/>
          </a:xfrm>
        </p:grpSpPr>
        <p:sp>
          <p:nvSpPr>
            <p:cNvPr name="Freeform 3" id="3"/>
            <p:cNvSpPr/>
            <p:nvPr/>
          </p:nvSpPr>
          <p:spPr>
            <a:xfrm flipH="false" flipV="false" rot="0">
              <a:off x="0" y="0"/>
              <a:ext cx="2473404" cy="292130"/>
            </a:xfrm>
            <a:custGeom>
              <a:avLst/>
              <a:gdLst/>
              <a:ahLst/>
              <a:cxnLst/>
              <a:rect r="r" b="b" t="t" l="l"/>
              <a:pathLst>
                <a:path h="292130" w="2473404">
                  <a:moveTo>
                    <a:pt x="102986" y="0"/>
                  </a:moveTo>
                  <a:lnTo>
                    <a:pt x="2370418" y="0"/>
                  </a:lnTo>
                  <a:cubicBezTo>
                    <a:pt x="2397732" y="0"/>
                    <a:pt x="2423926" y="10850"/>
                    <a:pt x="2443240" y="30164"/>
                  </a:cubicBezTo>
                  <a:cubicBezTo>
                    <a:pt x="2462554" y="49477"/>
                    <a:pt x="2473404" y="75672"/>
                    <a:pt x="2473404" y="102986"/>
                  </a:cubicBezTo>
                  <a:lnTo>
                    <a:pt x="2473404" y="189145"/>
                  </a:lnTo>
                  <a:cubicBezTo>
                    <a:pt x="2473404" y="246022"/>
                    <a:pt x="2427296" y="292130"/>
                    <a:pt x="2370418" y="292130"/>
                  </a:cubicBezTo>
                  <a:lnTo>
                    <a:pt x="102986" y="292130"/>
                  </a:lnTo>
                  <a:cubicBezTo>
                    <a:pt x="46108" y="292130"/>
                    <a:pt x="0" y="246022"/>
                    <a:pt x="0" y="189145"/>
                  </a:cubicBezTo>
                  <a:lnTo>
                    <a:pt x="0" y="102986"/>
                  </a:lnTo>
                  <a:cubicBezTo>
                    <a:pt x="0" y="46108"/>
                    <a:pt x="46108" y="0"/>
                    <a:pt x="102986" y="0"/>
                  </a:cubicBezTo>
                  <a:close/>
                </a:path>
              </a:pathLst>
            </a:custGeom>
            <a:gradFill rotWithShape="true">
              <a:gsLst>
                <a:gs pos="0">
                  <a:srgbClr val="FFD230">
                    <a:alpha val="100000"/>
                  </a:srgbClr>
                </a:gs>
                <a:gs pos="100000">
                  <a:srgbClr val="FBA309">
                    <a:alpha val="100000"/>
                  </a:srgbClr>
                </a:gs>
              </a:gsLst>
              <a:lin ang="0"/>
            </a:gradFill>
          </p:spPr>
        </p:sp>
        <p:sp>
          <p:nvSpPr>
            <p:cNvPr name="TextBox 4" id="4"/>
            <p:cNvSpPr txBox="true"/>
            <p:nvPr/>
          </p:nvSpPr>
          <p:spPr>
            <a:xfrm>
              <a:off x="0" y="-47625"/>
              <a:ext cx="2473404" cy="33975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64" y="-195321"/>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312201" y="4062354"/>
            <a:ext cx="11663597" cy="4112281"/>
          </a:xfrm>
          <a:custGeom>
            <a:avLst/>
            <a:gdLst/>
            <a:ahLst/>
            <a:cxnLst/>
            <a:rect r="r" b="b" t="t" l="l"/>
            <a:pathLst>
              <a:path h="4112281" w="11663597">
                <a:moveTo>
                  <a:pt x="0" y="0"/>
                </a:moveTo>
                <a:lnTo>
                  <a:pt x="11663598" y="0"/>
                </a:lnTo>
                <a:lnTo>
                  <a:pt x="11663598" y="4112281"/>
                </a:lnTo>
                <a:lnTo>
                  <a:pt x="0" y="4112281"/>
                </a:lnTo>
                <a:lnTo>
                  <a:pt x="0" y="0"/>
                </a:lnTo>
                <a:close/>
              </a:path>
            </a:pathLst>
          </a:custGeom>
          <a:blipFill>
            <a:blip r:embed="rId4"/>
            <a:stretch>
              <a:fillRect l="-14413" t="-148969" r="-137257" b="-152548"/>
            </a:stretch>
          </a:blipFill>
        </p:spPr>
      </p:sp>
      <p:sp>
        <p:nvSpPr>
          <p:cNvPr name="TextBox 8" id="8"/>
          <p:cNvSpPr txBox="true"/>
          <p:nvPr/>
        </p:nvSpPr>
        <p:spPr>
          <a:xfrm rot="0">
            <a:off x="5767509" y="243155"/>
            <a:ext cx="7108537" cy="1028700"/>
          </a:xfrm>
          <a:prstGeom prst="rect">
            <a:avLst/>
          </a:prstGeom>
        </p:spPr>
        <p:txBody>
          <a:bodyPr anchor="t" rtlCol="false" tIns="0" lIns="0" bIns="0" rIns="0">
            <a:spAutoFit/>
          </a:bodyPr>
          <a:lstStyle/>
          <a:p>
            <a:pPr algn="ctr">
              <a:lnSpc>
                <a:spcPts val="8400"/>
              </a:lnSpc>
            </a:pPr>
            <a:r>
              <a:rPr lang="en-US" sz="6000">
                <a:solidFill>
                  <a:srgbClr val="FFFFFF"/>
                </a:solidFill>
                <a:latin typeface="Oswald Bold"/>
              </a:rPr>
              <a:t>CHOSSING</a:t>
            </a:r>
          </a:p>
        </p:txBody>
      </p:sp>
      <p:sp>
        <p:nvSpPr>
          <p:cNvPr name="TextBox 9" id="9"/>
          <p:cNvSpPr txBox="true"/>
          <p:nvPr/>
        </p:nvSpPr>
        <p:spPr>
          <a:xfrm rot="0">
            <a:off x="5929071" y="1443201"/>
            <a:ext cx="6922378" cy="761632"/>
          </a:xfrm>
          <a:prstGeom prst="rect">
            <a:avLst/>
          </a:prstGeom>
        </p:spPr>
        <p:txBody>
          <a:bodyPr anchor="t" rtlCol="false" tIns="0" lIns="0" bIns="0" rIns="0">
            <a:spAutoFit/>
          </a:bodyPr>
          <a:lstStyle/>
          <a:p>
            <a:pPr algn="ctr">
              <a:lnSpc>
                <a:spcPts val="6362"/>
              </a:lnSpc>
            </a:pPr>
            <a:r>
              <a:rPr lang="en-US" sz="4544">
                <a:solidFill>
                  <a:srgbClr val="06444A"/>
                </a:solidFill>
                <a:latin typeface="Oswald Bold"/>
              </a:rPr>
              <a:t>BEANCHMARK MODEL</a:t>
            </a:r>
          </a:p>
        </p:txBody>
      </p:sp>
      <p:sp>
        <p:nvSpPr>
          <p:cNvPr name="TextBox 10" id="10"/>
          <p:cNvSpPr txBox="true"/>
          <p:nvPr/>
        </p:nvSpPr>
        <p:spPr>
          <a:xfrm rot="0">
            <a:off x="1156082" y="2742598"/>
            <a:ext cx="15709501" cy="1017748"/>
          </a:xfrm>
          <a:prstGeom prst="rect">
            <a:avLst/>
          </a:prstGeom>
        </p:spPr>
        <p:txBody>
          <a:bodyPr anchor="t" rtlCol="false" tIns="0" lIns="0" bIns="0" rIns="0">
            <a:spAutoFit/>
          </a:bodyPr>
          <a:lstStyle/>
          <a:p>
            <a:pPr algn="ctr">
              <a:lnSpc>
                <a:spcPts val="2703"/>
              </a:lnSpc>
            </a:pPr>
            <a:r>
              <a:rPr lang="en-US" sz="1931" spc="27">
                <a:solidFill>
                  <a:srgbClr val="FFD230"/>
                </a:solidFill>
                <a:latin typeface="Lato"/>
              </a:rPr>
              <a:t>Pada tahapan ini akan digunakan 3 base model dan 3 ensamble model yang akan dipertimbangkan. Model tersebut adalah sebagai berikut :</a:t>
            </a:r>
          </a:p>
          <a:p>
            <a:pPr algn="ctr">
              <a:lnSpc>
                <a:spcPts val="2703"/>
              </a:lnSpc>
            </a:pPr>
            <a:r>
              <a:rPr lang="en-US" sz="1931" spc="27">
                <a:solidFill>
                  <a:srgbClr val="FFFFFF"/>
                </a:solidFill>
                <a:latin typeface="Lato Bold"/>
              </a:rPr>
              <a:t>Base Model (Linier Regression, KNN, Desicion Tree)</a:t>
            </a:r>
          </a:p>
          <a:p>
            <a:pPr algn="ctr">
              <a:lnSpc>
                <a:spcPts val="2703"/>
              </a:lnSpc>
            </a:pPr>
            <a:r>
              <a:rPr lang="en-US" sz="1931" spc="27">
                <a:solidFill>
                  <a:srgbClr val="FFFFFF"/>
                </a:solidFill>
                <a:latin typeface="Lato Bold"/>
              </a:rPr>
              <a:t>Ensamble Model (Random Forest Regression, Gradient Boosting Regression, Xtreme Gradient Boosting Regessor)</a:t>
            </a:r>
          </a:p>
        </p:txBody>
      </p:sp>
      <p:sp>
        <p:nvSpPr>
          <p:cNvPr name="TextBox 11" id="11"/>
          <p:cNvSpPr txBox="true"/>
          <p:nvPr/>
        </p:nvSpPr>
        <p:spPr>
          <a:xfrm rot="0">
            <a:off x="1156082" y="8333261"/>
            <a:ext cx="16103218" cy="1410970"/>
          </a:xfrm>
          <a:prstGeom prst="rect">
            <a:avLst/>
          </a:prstGeom>
        </p:spPr>
        <p:txBody>
          <a:bodyPr anchor="t" rtlCol="false" tIns="0" lIns="0" bIns="0" rIns="0">
            <a:spAutoFit/>
          </a:bodyPr>
          <a:lstStyle/>
          <a:p>
            <a:pPr algn="ctr">
              <a:lnSpc>
                <a:spcPts val="3079"/>
              </a:lnSpc>
              <a:spcBef>
                <a:spcPct val="0"/>
              </a:spcBef>
            </a:pPr>
            <a:r>
              <a:rPr lang="en-US" sz="2199" spc="30">
                <a:solidFill>
                  <a:srgbClr val="FFFFFF"/>
                </a:solidFill>
                <a:latin typeface="Lato Bold"/>
              </a:rPr>
              <a:t>Berdasarkan analisis ini, model Extreme Gradient Boost memiliki kinerja terbaik dengan skor evaluasi yang lebih rendah dan nilai R2 yang lebih tinggi, menunjukkan kemampuan yang lebih baik dalam menjelaskan variasi dalam data target.</a:t>
            </a:r>
          </a:p>
          <a:p>
            <a:pPr algn="ctr">
              <a:lnSpc>
                <a:spcPts val="1960"/>
              </a:lnSpc>
              <a:spcBef>
                <a:spcPct val="0"/>
              </a:spcBef>
            </a:pPr>
          </a:p>
          <a:p>
            <a:pPr algn="ctr">
              <a:lnSpc>
                <a:spcPts val="3079"/>
              </a:lnSpc>
              <a:spcBef>
                <a:spcPct val="0"/>
              </a:spcBef>
            </a:pPr>
            <a:r>
              <a:rPr lang="en-US" sz="2199" spc="30">
                <a:solidFill>
                  <a:srgbClr val="FFD230"/>
                </a:solidFill>
                <a:latin typeface="Lato Bold"/>
              </a:rPr>
              <a:t>Selanjutnya Extreme Gradient Boost akan dilakukan benchmark serta akan dilakukan prediksi pada data baru atau test set.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501533" y="1355443"/>
            <a:ext cx="7403461" cy="1109183"/>
            <a:chOff x="0" y="0"/>
            <a:chExt cx="1949883" cy="292130"/>
          </a:xfrm>
        </p:grpSpPr>
        <p:sp>
          <p:nvSpPr>
            <p:cNvPr name="Freeform 4" id="4"/>
            <p:cNvSpPr/>
            <p:nvPr/>
          </p:nvSpPr>
          <p:spPr>
            <a:xfrm flipH="false" flipV="false" rot="0">
              <a:off x="0" y="0"/>
              <a:ext cx="1949883" cy="292130"/>
            </a:xfrm>
            <a:custGeom>
              <a:avLst/>
              <a:gdLst/>
              <a:ahLst/>
              <a:cxnLst/>
              <a:rect r="r" b="b" t="t" l="l"/>
              <a:pathLst>
                <a:path h="292130" w="1949883">
                  <a:moveTo>
                    <a:pt x="104572" y="0"/>
                  </a:moveTo>
                  <a:lnTo>
                    <a:pt x="1845311" y="0"/>
                  </a:lnTo>
                  <a:cubicBezTo>
                    <a:pt x="1903065" y="0"/>
                    <a:pt x="1949883" y="46818"/>
                    <a:pt x="1949883" y="104572"/>
                  </a:cubicBezTo>
                  <a:lnTo>
                    <a:pt x="1949883" y="187559"/>
                  </a:lnTo>
                  <a:cubicBezTo>
                    <a:pt x="1949883" y="245312"/>
                    <a:pt x="1903065" y="292130"/>
                    <a:pt x="1845311" y="292130"/>
                  </a:cubicBezTo>
                  <a:lnTo>
                    <a:pt x="104572" y="292130"/>
                  </a:lnTo>
                  <a:cubicBezTo>
                    <a:pt x="46818" y="292130"/>
                    <a:pt x="0" y="245312"/>
                    <a:pt x="0" y="187559"/>
                  </a:cubicBezTo>
                  <a:lnTo>
                    <a:pt x="0" y="104572"/>
                  </a:lnTo>
                  <a:cubicBezTo>
                    <a:pt x="0" y="46818"/>
                    <a:pt x="46818" y="0"/>
                    <a:pt x="104572" y="0"/>
                  </a:cubicBezTo>
                  <a:close/>
                </a:path>
              </a:pathLst>
            </a:custGeom>
            <a:gradFill rotWithShape="true">
              <a:gsLst>
                <a:gs pos="0">
                  <a:srgbClr val="FFD230">
                    <a:alpha val="100000"/>
                  </a:srgbClr>
                </a:gs>
                <a:gs pos="100000">
                  <a:srgbClr val="FBA309">
                    <a:alpha val="100000"/>
                  </a:srgbClr>
                </a:gs>
              </a:gsLst>
              <a:lin ang="0"/>
            </a:gradFill>
          </p:spPr>
        </p:sp>
        <p:sp>
          <p:nvSpPr>
            <p:cNvPr name="TextBox 5" id="5"/>
            <p:cNvSpPr txBox="true"/>
            <p:nvPr/>
          </p:nvSpPr>
          <p:spPr>
            <a:xfrm>
              <a:off x="0" y="-47625"/>
              <a:ext cx="1949883" cy="339755"/>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1208581" y="144155"/>
            <a:ext cx="7955787" cy="1028700"/>
          </a:xfrm>
          <a:prstGeom prst="rect">
            <a:avLst/>
          </a:prstGeom>
        </p:spPr>
        <p:txBody>
          <a:bodyPr anchor="t" rtlCol="false" tIns="0" lIns="0" bIns="0" rIns="0">
            <a:spAutoFit/>
          </a:bodyPr>
          <a:lstStyle/>
          <a:p>
            <a:pPr>
              <a:lnSpc>
                <a:spcPts val="8400"/>
              </a:lnSpc>
            </a:pPr>
            <a:r>
              <a:rPr lang="en-US" sz="6000">
                <a:solidFill>
                  <a:srgbClr val="FFFFFF"/>
                </a:solidFill>
                <a:latin typeface="Oswald Bold"/>
              </a:rPr>
              <a:t>EXTREME</a:t>
            </a:r>
          </a:p>
        </p:txBody>
      </p:sp>
      <p:sp>
        <p:nvSpPr>
          <p:cNvPr name="TextBox 7" id="7"/>
          <p:cNvSpPr txBox="true"/>
          <p:nvPr/>
        </p:nvSpPr>
        <p:spPr>
          <a:xfrm rot="0">
            <a:off x="1208581" y="1377167"/>
            <a:ext cx="5410200" cy="960685"/>
          </a:xfrm>
          <a:prstGeom prst="rect">
            <a:avLst/>
          </a:prstGeom>
        </p:spPr>
        <p:txBody>
          <a:bodyPr anchor="t" rtlCol="false" tIns="0" lIns="0" bIns="0" rIns="0">
            <a:spAutoFit/>
          </a:bodyPr>
          <a:lstStyle/>
          <a:p>
            <a:pPr>
              <a:lnSpc>
                <a:spcPts val="7948"/>
              </a:lnSpc>
            </a:pPr>
            <a:r>
              <a:rPr lang="en-US" sz="5677">
                <a:solidFill>
                  <a:srgbClr val="06444A"/>
                </a:solidFill>
                <a:latin typeface="Oswald Bold"/>
              </a:rPr>
              <a:t>GRADIENT BOOST</a:t>
            </a:r>
          </a:p>
        </p:txBody>
      </p:sp>
      <p:sp>
        <p:nvSpPr>
          <p:cNvPr name="TextBox 8" id="8"/>
          <p:cNvSpPr txBox="true"/>
          <p:nvPr/>
        </p:nvSpPr>
        <p:spPr>
          <a:xfrm rot="0">
            <a:off x="870332" y="2721801"/>
            <a:ext cx="16588072" cy="7003713"/>
          </a:xfrm>
          <a:prstGeom prst="rect">
            <a:avLst/>
          </a:prstGeom>
        </p:spPr>
        <p:txBody>
          <a:bodyPr anchor="t" rtlCol="false" tIns="0" lIns="0" bIns="0" rIns="0">
            <a:spAutoFit/>
          </a:bodyPr>
          <a:lstStyle/>
          <a:p>
            <a:pPr algn="just">
              <a:lnSpc>
                <a:spcPts val="3518"/>
              </a:lnSpc>
            </a:pPr>
            <a:r>
              <a:rPr lang="en-US" sz="2513" spc="35">
                <a:solidFill>
                  <a:srgbClr val="FFD230"/>
                </a:solidFill>
                <a:latin typeface="Lato Bold"/>
              </a:rPr>
              <a:t>Extreme Gradient Boosting (XGBoost) adalah algoritma machine learning yang merupakan pengembangan dari Gradient Boosting Machine (GBM). XGBoost menggunakan teknik ensemble learning untuk meningkatkan kinerja model prediksi. Algoritma ini bekerja dengan cara menggabungkan beberapa model prediksi yang lemah (weak learners) menjadi satu model yang lebih kuat (strong learner).</a:t>
            </a:r>
          </a:p>
          <a:p>
            <a:pPr algn="just">
              <a:lnSpc>
                <a:spcPts val="3518"/>
              </a:lnSpc>
            </a:pPr>
          </a:p>
          <a:p>
            <a:pPr algn="just">
              <a:lnSpc>
                <a:spcPts val="3518"/>
              </a:lnSpc>
            </a:pPr>
            <a:r>
              <a:rPr lang="en-US" sz="2513" spc="35">
                <a:solidFill>
                  <a:srgbClr val="FFD230"/>
                </a:solidFill>
                <a:latin typeface="Lato Bold"/>
              </a:rPr>
              <a:t>XGBoost memiliki beberapa keunggulan, antara lain:</a:t>
            </a:r>
          </a:p>
          <a:p>
            <a:pPr algn="just" marL="542617" indent="-271309" lvl="1">
              <a:lnSpc>
                <a:spcPts val="3518"/>
              </a:lnSpc>
              <a:buFont typeface="Arial"/>
              <a:buChar char="•"/>
            </a:pPr>
            <a:r>
              <a:rPr lang="en-US" sz="2513" spc="35">
                <a:solidFill>
                  <a:srgbClr val="FFD230"/>
                </a:solidFill>
                <a:latin typeface="Lato Bold"/>
              </a:rPr>
              <a:t>Skalabilitas : XGBoost dapat diimplementasikan pada dataset yang besar dengan cepat dan efisien.</a:t>
            </a:r>
          </a:p>
          <a:p>
            <a:pPr algn="just" marL="542617" indent="-271309" lvl="1">
              <a:lnSpc>
                <a:spcPts val="3518"/>
              </a:lnSpc>
              <a:buFont typeface="Arial"/>
              <a:buChar char="•"/>
            </a:pPr>
            <a:r>
              <a:rPr lang="en-US" sz="2513" spc="35">
                <a:solidFill>
                  <a:srgbClr val="FFD230"/>
                </a:solidFill>
                <a:latin typeface="Lato Bold"/>
              </a:rPr>
              <a:t>Regularisasi : Algoritma ini memiliki mekanisme regularisasi yang dapat mengurangi overfitting.</a:t>
            </a:r>
          </a:p>
          <a:p>
            <a:pPr algn="just" marL="542617" indent="-271309" lvl="1">
              <a:lnSpc>
                <a:spcPts val="3518"/>
              </a:lnSpc>
              <a:buFont typeface="Arial"/>
              <a:buChar char="•"/>
            </a:pPr>
            <a:r>
              <a:rPr lang="en-US" sz="2513" spc="35">
                <a:solidFill>
                  <a:srgbClr val="FFD230"/>
                </a:solidFill>
                <a:latin typeface="Lato Bold"/>
              </a:rPr>
              <a:t>Penanganan Missing Values : XGBoost dapat menangani missing values secara otomatis.</a:t>
            </a:r>
          </a:p>
          <a:p>
            <a:pPr algn="just" marL="542617" indent="-271309" lvl="1">
              <a:lnSpc>
                <a:spcPts val="3518"/>
              </a:lnSpc>
              <a:buFont typeface="Arial"/>
              <a:buChar char="•"/>
            </a:pPr>
            <a:r>
              <a:rPr lang="en-US" sz="2513" spc="35">
                <a:solidFill>
                  <a:srgbClr val="FFD230"/>
                </a:solidFill>
                <a:latin typeface="Lato Bold"/>
              </a:rPr>
              <a:t>Penanganan Variabel Kategorikal : XGBoost dapat menangani variabel kategorikal tanpa perlu melakukan encoding terlebih dahulu.</a:t>
            </a:r>
          </a:p>
          <a:p>
            <a:pPr algn="just" marL="542617" indent="-271309" lvl="1">
              <a:lnSpc>
                <a:spcPts val="3518"/>
              </a:lnSpc>
              <a:buFont typeface="Arial"/>
              <a:buChar char="•"/>
            </a:pPr>
            <a:r>
              <a:rPr lang="en-US" sz="2513" spc="35">
                <a:solidFill>
                  <a:srgbClr val="FFD230"/>
                </a:solidFill>
                <a:latin typeface="Lato Bold"/>
              </a:rPr>
              <a:t>Performa yang Tinggi : XGBoost sering kali memberikan hasil yang lebih baik dibandingkan dengan algoritma machine learning lainnya.</a:t>
            </a:r>
          </a:p>
          <a:p>
            <a:pPr algn="just">
              <a:lnSpc>
                <a:spcPts val="3518"/>
              </a:lnSpc>
            </a:pPr>
          </a:p>
          <a:p>
            <a:pPr algn="just">
              <a:lnSpc>
                <a:spcPts val="3518"/>
              </a:lnSpc>
            </a:pPr>
            <a:r>
              <a:rPr lang="en-US" sz="2513" spc="35">
                <a:solidFill>
                  <a:srgbClr val="FFD230"/>
                </a:solidFill>
                <a:latin typeface="Lato Bold"/>
              </a:rPr>
              <a:t>XGBoost juga memiliki beberapa parameter yang dapat diatur untuk meningkatkan kinerja model, seperti learning rate, jumlah pohon (n_estimators), kedalaman pohon (max_depth), dan lain-lain.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5448959" y="1965959"/>
            <a:ext cx="7517464" cy="887878"/>
            <a:chOff x="0" y="0"/>
            <a:chExt cx="2473404" cy="292130"/>
          </a:xfrm>
        </p:grpSpPr>
        <p:sp>
          <p:nvSpPr>
            <p:cNvPr name="Freeform 3" id="3"/>
            <p:cNvSpPr/>
            <p:nvPr/>
          </p:nvSpPr>
          <p:spPr>
            <a:xfrm flipH="false" flipV="false" rot="0">
              <a:off x="0" y="0"/>
              <a:ext cx="2473404" cy="292130"/>
            </a:xfrm>
            <a:custGeom>
              <a:avLst/>
              <a:gdLst/>
              <a:ahLst/>
              <a:cxnLst/>
              <a:rect r="r" b="b" t="t" l="l"/>
              <a:pathLst>
                <a:path h="292130" w="2473404">
                  <a:moveTo>
                    <a:pt x="102986" y="0"/>
                  </a:moveTo>
                  <a:lnTo>
                    <a:pt x="2370418" y="0"/>
                  </a:lnTo>
                  <a:cubicBezTo>
                    <a:pt x="2397732" y="0"/>
                    <a:pt x="2423926" y="10850"/>
                    <a:pt x="2443240" y="30164"/>
                  </a:cubicBezTo>
                  <a:cubicBezTo>
                    <a:pt x="2462554" y="49477"/>
                    <a:pt x="2473404" y="75672"/>
                    <a:pt x="2473404" y="102986"/>
                  </a:cubicBezTo>
                  <a:lnTo>
                    <a:pt x="2473404" y="189145"/>
                  </a:lnTo>
                  <a:cubicBezTo>
                    <a:pt x="2473404" y="246022"/>
                    <a:pt x="2427296" y="292130"/>
                    <a:pt x="2370418" y="292130"/>
                  </a:cubicBezTo>
                  <a:lnTo>
                    <a:pt x="102986" y="292130"/>
                  </a:lnTo>
                  <a:cubicBezTo>
                    <a:pt x="46108" y="292130"/>
                    <a:pt x="0" y="246022"/>
                    <a:pt x="0" y="189145"/>
                  </a:cubicBezTo>
                  <a:lnTo>
                    <a:pt x="0" y="102986"/>
                  </a:lnTo>
                  <a:cubicBezTo>
                    <a:pt x="0" y="46108"/>
                    <a:pt x="46108" y="0"/>
                    <a:pt x="102986" y="0"/>
                  </a:cubicBezTo>
                  <a:close/>
                </a:path>
              </a:pathLst>
            </a:custGeom>
            <a:gradFill rotWithShape="true">
              <a:gsLst>
                <a:gs pos="0">
                  <a:srgbClr val="FFD230">
                    <a:alpha val="100000"/>
                  </a:srgbClr>
                </a:gs>
                <a:gs pos="100000">
                  <a:srgbClr val="FBA309">
                    <a:alpha val="100000"/>
                  </a:srgbClr>
                </a:gs>
              </a:gsLst>
              <a:lin ang="0"/>
            </a:gradFill>
          </p:spPr>
        </p:sp>
        <p:sp>
          <p:nvSpPr>
            <p:cNvPr name="TextBox 4" id="4"/>
            <p:cNvSpPr txBox="true"/>
            <p:nvPr/>
          </p:nvSpPr>
          <p:spPr>
            <a:xfrm>
              <a:off x="0" y="-47625"/>
              <a:ext cx="2473404" cy="33975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64" y="-195321"/>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389306" y="3332356"/>
            <a:ext cx="13636770" cy="3135317"/>
          </a:xfrm>
          <a:custGeom>
            <a:avLst/>
            <a:gdLst/>
            <a:ahLst/>
            <a:cxnLst/>
            <a:rect r="r" b="b" t="t" l="l"/>
            <a:pathLst>
              <a:path h="3135317" w="13636770">
                <a:moveTo>
                  <a:pt x="0" y="0"/>
                </a:moveTo>
                <a:lnTo>
                  <a:pt x="13636770" y="0"/>
                </a:lnTo>
                <a:lnTo>
                  <a:pt x="13636770" y="3135317"/>
                </a:lnTo>
                <a:lnTo>
                  <a:pt x="0" y="3135317"/>
                </a:lnTo>
                <a:lnTo>
                  <a:pt x="0" y="0"/>
                </a:lnTo>
                <a:close/>
              </a:path>
            </a:pathLst>
          </a:custGeom>
          <a:blipFill>
            <a:blip r:embed="rId4"/>
            <a:stretch>
              <a:fillRect l="-13098" t="-249250" r="-135898" b="-259932"/>
            </a:stretch>
          </a:blipFill>
        </p:spPr>
      </p:sp>
      <p:sp>
        <p:nvSpPr>
          <p:cNvPr name="TextBox 8" id="8"/>
          <p:cNvSpPr txBox="true"/>
          <p:nvPr/>
        </p:nvSpPr>
        <p:spPr>
          <a:xfrm rot="0">
            <a:off x="4410565" y="923925"/>
            <a:ext cx="9594251" cy="880109"/>
          </a:xfrm>
          <a:prstGeom prst="rect">
            <a:avLst/>
          </a:prstGeom>
        </p:spPr>
        <p:txBody>
          <a:bodyPr anchor="t" rtlCol="false" tIns="0" lIns="0" bIns="0" rIns="0">
            <a:spAutoFit/>
          </a:bodyPr>
          <a:lstStyle/>
          <a:p>
            <a:pPr algn="ctr">
              <a:lnSpc>
                <a:spcPts val="7140"/>
              </a:lnSpc>
            </a:pPr>
            <a:r>
              <a:rPr lang="en-US" sz="5100">
                <a:solidFill>
                  <a:srgbClr val="FFFFFF"/>
                </a:solidFill>
                <a:latin typeface="Oswald Bold"/>
              </a:rPr>
              <a:t>PREDICT TO TEST SET USING</a:t>
            </a:r>
          </a:p>
        </p:txBody>
      </p:sp>
      <p:sp>
        <p:nvSpPr>
          <p:cNvPr name="TextBox 9" id="9"/>
          <p:cNvSpPr txBox="true"/>
          <p:nvPr/>
        </p:nvSpPr>
        <p:spPr>
          <a:xfrm rot="0">
            <a:off x="5746502" y="1991020"/>
            <a:ext cx="6922378" cy="761632"/>
          </a:xfrm>
          <a:prstGeom prst="rect">
            <a:avLst/>
          </a:prstGeom>
        </p:spPr>
        <p:txBody>
          <a:bodyPr anchor="t" rtlCol="false" tIns="0" lIns="0" bIns="0" rIns="0">
            <a:spAutoFit/>
          </a:bodyPr>
          <a:lstStyle/>
          <a:p>
            <a:pPr algn="ctr">
              <a:lnSpc>
                <a:spcPts val="6362"/>
              </a:lnSpc>
            </a:pPr>
            <a:r>
              <a:rPr lang="en-US" sz="4544">
                <a:solidFill>
                  <a:srgbClr val="06444A"/>
                </a:solidFill>
                <a:latin typeface="Oswald Bold"/>
              </a:rPr>
              <a:t>BEANCHMARK MODEL</a:t>
            </a:r>
          </a:p>
        </p:txBody>
      </p:sp>
      <p:sp>
        <p:nvSpPr>
          <p:cNvPr name="TextBox 10" id="10"/>
          <p:cNvSpPr txBox="true"/>
          <p:nvPr/>
        </p:nvSpPr>
        <p:spPr>
          <a:xfrm rot="0">
            <a:off x="1879855" y="6889042"/>
            <a:ext cx="14528291" cy="2667635"/>
          </a:xfrm>
          <a:prstGeom prst="rect">
            <a:avLst/>
          </a:prstGeom>
        </p:spPr>
        <p:txBody>
          <a:bodyPr anchor="t" rtlCol="false" tIns="0" lIns="0" bIns="0" rIns="0">
            <a:spAutoFit/>
          </a:bodyPr>
          <a:lstStyle/>
          <a:p>
            <a:pPr algn="ctr">
              <a:lnSpc>
                <a:spcPts val="3639"/>
              </a:lnSpc>
            </a:pPr>
            <a:r>
              <a:rPr lang="en-US" sz="2599" spc="36">
                <a:solidFill>
                  <a:srgbClr val="FFFFFF"/>
                </a:solidFill>
                <a:latin typeface="Lato Bold"/>
              </a:rPr>
              <a:t>Dari perbandingan nilai metrik evaluasi antara data train dan test pada model Extreme Gradient Boost, dapat disimpulkan bahwa tidak ada perbedaan yang signifikan, menunjukkan bahwa model cenderung tidak mengalami overfitting. </a:t>
            </a:r>
          </a:p>
          <a:p>
            <a:pPr algn="ctr">
              <a:lnSpc>
                <a:spcPts val="3079"/>
              </a:lnSpc>
            </a:pPr>
          </a:p>
          <a:p>
            <a:pPr algn="ctr">
              <a:lnSpc>
                <a:spcPts val="3639"/>
              </a:lnSpc>
              <a:spcBef>
                <a:spcPct val="0"/>
              </a:spcBef>
            </a:pPr>
            <a:r>
              <a:rPr lang="en-US" sz="2599" spc="36">
                <a:solidFill>
                  <a:srgbClr val="FFD230"/>
                </a:solidFill>
                <a:latin typeface="Lato Bold"/>
              </a:rPr>
              <a:t>Kesimpulan ini mendukung ide untuk melakukan hyperparameter tuning dengan tujuan meningkatkan kinerja model pada data test.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6769953" y="1280028"/>
            <a:ext cx="4830939" cy="783103"/>
            <a:chOff x="0" y="0"/>
            <a:chExt cx="1589481" cy="257657"/>
          </a:xfrm>
        </p:grpSpPr>
        <p:sp>
          <p:nvSpPr>
            <p:cNvPr name="Freeform 3" id="3"/>
            <p:cNvSpPr/>
            <p:nvPr/>
          </p:nvSpPr>
          <p:spPr>
            <a:xfrm flipH="false" flipV="false" rot="0">
              <a:off x="0" y="0"/>
              <a:ext cx="1589480" cy="257657"/>
            </a:xfrm>
            <a:custGeom>
              <a:avLst/>
              <a:gdLst/>
              <a:ahLst/>
              <a:cxnLst/>
              <a:rect r="r" b="b" t="t" l="l"/>
              <a:pathLst>
                <a:path h="257657" w="1589480">
                  <a:moveTo>
                    <a:pt x="128829" y="0"/>
                  </a:moveTo>
                  <a:lnTo>
                    <a:pt x="1460652" y="0"/>
                  </a:lnTo>
                  <a:cubicBezTo>
                    <a:pt x="1531802" y="0"/>
                    <a:pt x="1589480" y="57679"/>
                    <a:pt x="1589480" y="128829"/>
                  </a:cubicBezTo>
                  <a:lnTo>
                    <a:pt x="1589480" y="128829"/>
                  </a:lnTo>
                  <a:cubicBezTo>
                    <a:pt x="1589480" y="199979"/>
                    <a:pt x="1531802" y="257657"/>
                    <a:pt x="1460652" y="257657"/>
                  </a:cubicBezTo>
                  <a:lnTo>
                    <a:pt x="128829" y="257657"/>
                  </a:lnTo>
                  <a:cubicBezTo>
                    <a:pt x="57679" y="257657"/>
                    <a:pt x="0" y="199979"/>
                    <a:pt x="0" y="128829"/>
                  </a:cubicBezTo>
                  <a:lnTo>
                    <a:pt x="0" y="128829"/>
                  </a:lnTo>
                  <a:cubicBezTo>
                    <a:pt x="0" y="57679"/>
                    <a:pt x="57679" y="0"/>
                    <a:pt x="128829" y="0"/>
                  </a:cubicBezTo>
                  <a:close/>
                </a:path>
              </a:pathLst>
            </a:custGeom>
            <a:gradFill rotWithShape="true">
              <a:gsLst>
                <a:gs pos="0">
                  <a:srgbClr val="FFD230">
                    <a:alpha val="100000"/>
                  </a:srgbClr>
                </a:gs>
                <a:gs pos="100000">
                  <a:srgbClr val="FBA309">
                    <a:alpha val="100000"/>
                  </a:srgbClr>
                </a:gs>
              </a:gsLst>
              <a:lin ang="0"/>
            </a:gradFill>
          </p:spPr>
        </p:sp>
        <p:sp>
          <p:nvSpPr>
            <p:cNvPr name="TextBox 4" id="4"/>
            <p:cNvSpPr txBox="true"/>
            <p:nvPr/>
          </p:nvSpPr>
          <p:spPr>
            <a:xfrm>
              <a:off x="0" y="-47625"/>
              <a:ext cx="1589481" cy="305282"/>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64" y="-195321"/>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5990682" y="6183900"/>
            <a:ext cx="6268797" cy="764184"/>
            <a:chOff x="0" y="0"/>
            <a:chExt cx="2062566" cy="251432"/>
          </a:xfrm>
        </p:grpSpPr>
        <p:sp>
          <p:nvSpPr>
            <p:cNvPr name="Freeform 8" id="8"/>
            <p:cNvSpPr/>
            <p:nvPr/>
          </p:nvSpPr>
          <p:spPr>
            <a:xfrm flipH="false" flipV="false" rot="0">
              <a:off x="0" y="0"/>
              <a:ext cx="2062566" cy="251432"/>
            </a:xfrm>
            <a:custGeom>
              <a:avLst/>
              <a:gdLst/>
              <a:ahLst/>
              <a:cxnLst/>
              <a:rect r="r" b="b" t="t" l="l"/>
              <a:pathLst>
                <a:path h="251432" w="2062566">
                  <a:moveTo>
                    <a:pt x="123499" y="0"/>
                  </a:moveTo>
                  <a:lnTo>
                    <a:pt x="1939067" y="0"/>
                  </a:lnTo>
                  <a:cubicBezTo>
                    <a:pt x="1971821" y="0"/>
                    <a:pt x="2003234" y="13011"/>
                    <a:pt x="2026394" y="36172"/>
                  </a:cubicBezTo>
                  <a:cubicBezTo>
                    <a:pt x="2049555" y="59333"/>
                    <a:pt x="2062566" y="90745"/>
                    <a:pt x="2062566" y="123499"/>
                  </a:cubicBezTo>
                  <a:lnTo>
                    <a:pt x="2062566" y="127933"/>
                  </a:lnTo>
                  <a:cubicBezTo>
                    <a:pt x="2062566" y="160687"/>
                    <a:pt x="2049555" y="192100"/>
                    <a:pt x="2026394" y="215260"/>
                  </a:cubicBezTo>
                  <a:cubicBezTo>
                    <a:pt x="2003234" y="238421"/>
                    <a:pt x="1971821" y="251432"/>
                    <a:pt x="1939067" y="251432"/>
                  </a:cubicBezTo>
                  <a:lnTo>
                    <a:pt x="123499" y="251432"/>
                  </a:lnTo>
                  <a:cubicBezTo>
                    <a:pt x="90745" y="251432"/>
                    <a:pt x="59333" y="238421"/>
                    <a:pt x="36172" y="215260"/>
                  </a:cubicBezTo>
                  <a:cubicBezTo>
                    <a:pt x="13011" y="192100"/>
                    <a:pt x="0" y="160687"/>
                    <a:pt x="0" y="127933"/>
                  </a:cubicBezTo>
                  <a:lnTo>
                    <a:pt x="0" y="123499"/>
                  </a:lnTo>
                  <a:cubicBezTo>
                    <a:pt x="0" y="90745"/>
                    <a:pt x="13011" y="59333"/>
                    <a:pt x="36172" y="36172"/>
                  </a:cubicBezTo>
                  <a:cubicBezTo>
                    <a:pt x="59333" y="13011"/>
                    <a:pt x="90745" y="0"/>
                    <a:pt x="123499" y="0"/>
                  </a:cubicBezTo>
                  <a:close/>
                </a:path>
              </a:pathLst>
            </a:custGeom>
            <a:gradFill rotWithShape="true">
              <a:gsLst>
                <a:gs pos="0">
                  <a:srgbClr val="FFD230">
                    <a:alpha val="100000"/>
                  </a:srgbClr>
                </a:gs>
                <a:gs pos="100000">
                  <a:srgbClr val="FBA309">
                    <a:alpha val="100000"/>
                  </a:srgbClr>
                </a:gs>
              </a:gsLst>
              <a:lin ang="0"/>
            </a:gradFill>
          </p:spPr>
        </p:sp>
        <p:sp>
          <p:nvSpPr>
            <p:cNvPr name="TextBox 9" id="9"/>
            <p:cNvSpPr txBox="true"/>
            <p:nvPr/>
          </p:nvSpPr>
          <p:spPr>
            <a:xfrm>
              <a:off x="0" y="-47625"/>
              <a:ext cx="2062566" cy="299057"/>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0">
            <a:off x="4689716" y="7167159"/>
            <a:ext cx="9029251" cy="1877918"/>
          </a:xfrm>
          <a:custGeom>
            <a:avLst/>
            <a:gdLst/>
            <a:ahLst/>
            <a:cxnLst/>
            <a:rect r="r" b="b" t="t" l="l"/>
            <a:pathLst>
              <a:path h="1877918" w="9029251">
                <a:moveTo>
                  <a:pt x="0" y="0"/>
                </a:moveTo>
                <a:lnTo>
                  <a:pt x="9029251" y="0"/>
                </a:lnTo>
                <a:lnTo>
                  <a:pt x="9029251" y="1877918"/>
                </a:lnTo>
                <a:lnTo>
                  <a:pt x="0" y="1877918"/>
                </a:lnTo>
                <a:lnTo>
                  <a:pt x="0" y="0"/>
                </a:lnTo>
                <a:close/>
              </a:path>
            </a:pathLst>
          </a:custGeom>
          <a:blipFill>
            <a:blip r:embed="rId4"/>
            <a:stretch>
              <a:fillRect l="-13495" t="-319720" r="-160144" b="-320356"/>
            </a:stretch>
          </a:blipFill>
        </p:spPr>
      </p:sp>
      <p:sp>
        <p:nvSpPr>
          <p:cNvPr name="TextBox 11" id="11"/>
          <p:cNvSpPr txBox="true"/>
          <p:nvPr/>
        </p:nvSpPr>
        <p:spPr>
          <a:xfrm rot="0">
            <a:off x="1401188" y="2339176"/>
            <a:ext cx="15858112" cy="3520874"/>
          </a:xfrm>
          <a:prstGeom prst="rect">
            <a:avLst/>
          </a:prstGeom>
        </p:spPr>
        <p:txBody>
          <a:bodyPr anchor="t" rtlCol="false" tIns="0" lIns="0" bIns="0" rIns="0">
            <a:spAutoFit/>
          </a:bodyPr>
          <a:lstStyle/>
          <a:p>
            <a:pPr algn="ctr">
              <a:lnSpc>
                <a:spcPts val="3220"/>
              </a:lnSpc>
              <a:spcBef>
                <a:spcPct val="0"/>
              </a:spcBef>
            </a:pPr>
            <a:r>
              <a:rPr lang="en-US" sz="2300" spc="32">
                <a:solidFill>
                  <a:srgbClr val="FFFFFF"/>
                </a:solidFill>
                <a:latin typeface="Lato Bold"/>
              </a:rPr>
              <a:t>Setelah melakukan hyperparameter tuning pada model Extreme Gradient Boost, diperoleh perubahan sebagai berikut:</a:t>
            </a:r>
          </a:p>
          <a:p>
            <a:pPr algn="ctr">
              <a:lnSpc>
                <a:spcPts val="1120"/>
              </a:lnSpc>
              <a:spcBef>
                <a:spcPct val="0"/>
              </a:spcBef>
            </a:pPr>
          </a:p>
          <a:p>
            <a:pPr algn="ctr">
              <a:lnSpc>
                <a:spcPts val="3220"/>
              </a:lnSpc>
              <a:spcBef>
                <a:spcPct val="0"/>
              </a:spcBef>
            </a:pPr>
            <a:r>
              <a:rPr lang="en-US" sz="2300" spc="32">
                <a:solidFill>
                  <a:srgbClr val="FFFFFF"/>
                </a:solidFill>
                <a:latin typeface="Lato Bold"/>
              </a:rPr>
              <a:t>- Nilai terbaik (best_score) yang berhasil dicapai adalah -11457.24</a:t>
            </a:r>
          </a:p>
          <a:p>
            <a:pPr algn="ctr">
              <a:lnSpc>
                <a:spcPts val="3220"/>
              </a:lnSpc>
              <a:spcBef>
                <a:spcPct val="0"/>
              </a:spcBef>
            </a:pPr>
            <a:r>
              <a:rPr lang="en-US" sz="2300" spc="32">
                <a:solidFill>
                  <a:srgbClr val="FFFFFF"/>
                </a:solidFill>
                <a:latin typeface="Lato Bold"/>
              </a:rPr>
              <a:t>- Kombinasi parameter terbaik yang menghasilkan nilai tersebut adalah:</a:t>
            </a:r>
          </a:p>
          <a:p>
            <a:pPr algn="ctr">
              <a:lnSpc>
                <a:spcPts val="3220"/>
              </a:lnSpc>
              <a:spcBef>
                <a:spcPct val="0"/>
              </a:spcBef>
            </a:pPr>
            <a:r>
              <a:rPr lang="en-US" sz="2300" spc="32">
                <a:solidFill>
                  <a:srgbClr val="FFFFFF"/>
                </a:solidFill>
                <a:latin typeface="Lato Bold"/>
              </a:rPr>
              <a:t>   </a:t>
            </a:r>
            <a:r>
              <a:rPr lang="en-US" sz="2300" spc="32">
                <a:solidFill>
                  <a:srgbClr val="FFD230"/>
                </a:solidFill>
                <a:latin typeface="Lato Bold"/>
              </a:rPr>
              <a:t>"learning_rate" sebesar 0.05,</a:t>
            </a:r>
          </a:p>
          <a:p>
            <a:pPr algn="ctr">
              <a:lnSpc>
                <a:spcPts val="3220"/>
              </a:lnSpc>
              <a:spcBef>
                <a:spcPct val="0"/>
              </a:spcBef>
            </a:pPr>
            <a:r>
              <a:rPr lang="en-US" sz="2300" spc="32">
                <a:solidFill>
                  <a:srgbClr val="FFD230"/>
                </a:solidFill>
                <a:latin typeface="Lato Bold"/>
              </a:rPr>
              <a:t>  "max_depth" sebesar 7, dan</a:t>
            </a:r>
          </a:p>
          <a:p>
            <a:pPr algn="ctr">
              <a:lnSpc>
                <a:spcPts val="3220"/>
              </a:lnSpc>
              <a:spcBef>
                <a:spcPct val="0"/>
              </a:spcBef>
            </a:pPr>
            <a:r>
              <a:rPr lang="en-US" sz="2300" spc="32">
                <a:solidFill>
                  <a:srgbClr val="FFD230"/>
                </a:solidFill>
                <a:latin typeface="Lato Bold"/>
              </a:rPr>
              <a:t>  "n_estimators" sebesar 300.</a:t>
            </a:r>
          </a:p>
          <a:p>
            <a:pPr algn="ctr">
              <a:lnSpc>
                <a:spcPts val="1120"/>
              </a:lnSpc>
              <a:spcBef>
                <a:spcPct val="0"/>
              </a:spcBef>
            </a:pPr>
          </a:p>
          <a:p>
            <a:pPr algn="ctr">
              <a:lnSpc>
                <a:spcPts val="3220"/>
              </a:lnSpc>
              <a:spcBef>
                <a:spcPct val="0"/>
              </a:spcBef>
            </a:pPr>
            <a:r>
              <a:rPr lang="en-US" sz="2300" spc="32">
                <a:solidFill>
                  <a:srgbClr val="FFFFFF"/>
                </a:solidFill>
                <a:latin typeface="Lato Bold"/>
              </a:rPr>
              <a:t>- Hasil ini menunjukkan bahwa model dengan pengaturan parameter tersebut memberikan kinerja optimal dengan nilai score yang rendah, menandakan performa prediksi yang baik.</a:t>
            </a:r>
          </a:p>
        </p:txBody>
      </p:sp>
      <p:sp>
        <p:nvSpPr>
          <p:cNvPr name="TextBox 12" id="12"/>
          <p:cNvSpPr txBox="true"/>
          <p:nvPr/>
        </p:nvSpPr>
        <p:spPr>
          <a:xfrm rot="0">
            <a:off x="4407216" y="460244"/>
            <a:ext cx="9594251" cy="705484"/>
          </a:xfrm>
          <a:prstGeom prst="rect">
            <a:avLst/>
          </a:prstGeom>
        </p:spPr>
        <p:txBody>
          <a:bodyPr anchor="t" rtlCol="false" tIns="0" lIns="0" bIns="0" rIns="0">
            <a:spAutoFit/>
          </a:bodyPr>
          <a:lstStyle/>
          <a:p>
            <a:pPr algn="ctr">
              <a:lnSpc>
                <a:spcPts val="5740"/>
              </a:lnSpc>
            </a:pPr>
            <a:r>
              <a:rPr lang="en-US" sz="4100">
                <a:solidFill>
                  <a:srgbClr val="FFFFFF"/>
                </a:solidFill>
                <a:latin typeface="Oswald Bold"/>
              </a:rPr>
              <a:t>HYPERPARAMETER TUNING</a:t>
            </a:r>
          </a:p>
        </p:txBody>
      </p:sp>
      <p:sp>
        <p:nvSpPr>
          <p:cNvPr name="TextBox 13" id="13"/>
          <p:cNvSpPr txBox="true"/>
          <p:nvPr/>
        </p:nvSpPr>
        <p:spPr>
          <a:xfrm rot="0">
            <a:off x="5743153" y="1324138"/>
            <a:ext cx="6922378" cy="595758"/>
          </a:xfrm>
          <a:prstGeom prst="rect">
            <a:avLst/>
          </a:prstGeom>
        </p:spPr>
        <p:txBody>
          <a:bodyPr anchor="t" rtlCol="false" tIns="0" lIns="0" bIns="0" rIns="0">
            <a:spAutoFit/>
          </a:bodyPr>
          <a:lstStyle/>
          <a:p>
            <a:pPr algn="ctr">
              <a:lnSpc>
                <a:spcPts val="4962"/>
              </a:lnSpc>
            </a:pPr>
            <a:r>
              <a:rPr lang="en-US" sz="3544">
                <a:solidFill>
                  <a:srgbClr val="06444A"/>
                </a:solidFill>
                <a:latin typeface="Oswald Bold"/>
              </a:rPr>
              <a:t>GRID SEARCH</a:t>
            </a:r>
          </a:p>
        </p:txBody>
      </p:sp>
      <p:sp>
        <p:nvSpPr>
          <p:cNvPr name="TextBox 14" id="14"/>
          <p:cNvSpPr txBox="true"/>
          <p:nvPr/>
        </p:nvSpPr>
        <p:spPr>
          <a:xfrm rot="0">
            <a:off x="1940196" y="9070819"/>
            <a:ext cx="15498446" cy="798275"/>
          </a:xfrm>
          <a:prstGeom prst="rect">
            <a:avLst/>
          </a:prstGeom>
        </p:spPr>
        <p:txBody>
          <a:bodyPr anchor="t" rtlCol="false" tIns="0" lIns="0" bIns="0" rIns="0">
            <a:spAutoFit/>
          </a:bodyPr>
          <a:lstStyle/>
          <a:p>
            <a:pPr algn="ctr">
              <a:lnSpc>
                <a:spcPts val="3188"/>
              </a:lnSpc>
              <a:spcBef>
                <a:spcPct val="0"/>
              </a:spcBef>
            </a:pPr>
            <a:r>
              <a:rPr lang="en-US" sz="2277" spc="31">
                <a:solidFill>
                  <a:srgbClr val="FFFFFF"/>
                </a:solidFill>
                <a:latin typeface="Lato Bold"/>
              </a:rPr>
              <a:t>H</a:t>
            </a:r>
            <a:r>
              <a:rPr lang="en-US" sz="2277" spc="31">
                <a:solidFill>
                  <a:srgbClr val="FFFFFF"/>
                </a:solidFill>
                <a:latin typeface="Lato Bold"/>
              </a:rPr>
              <a:t>asil tuning parameter pada model Extreme Gradient Boost berhasil meningkatkan akurasi prediksi pada dataset uji, terutama dalam mengurangi tingkat kesalahan dan meningkatkan konsistensi prediksi.</a:t>
            </a:r>
          </a:p>
        </p:txBody>
      </p:sp>
      <p:sp>
        <p:nvSpPr>
          <p:cNvPr name="TextBox 15" id="15"/>
          <p:cNvSpPr txBox="true"/>
          <p:nvPr/>
        </p:nvSpPr>
        <p:spPr>
          <a:xfrm rot="0">
            <a:off x="5682811" y="6218486"/>
            <a:ext cx="6922378" cy="596900"/>
          </a:xfrm>
          <a:prstGeom prst="rect">
            <a:avLst/>
          </a:prstGeom>
        </p:spPr>
        <p:txBody>
          <a:bodyPr anchor="t" rtlCol="false" tIns="0" lIns="0" bIns="0" rIns="0">
            <a:spAutoFit/>
          </a:bodyPr>
          <a:lstStyle/>
          <a:p>
            <a:pPr algn="ctr">
              <a:lnSpc>
                <a:spcPts val="4900"/>
              </a:lnSpc>
            </a:pPr>
            <a:r>
              <a:rPr lang="en-US" sz="3500">
                <a:solidFill>
                  <a:srgbClr val="06444A"/>
                </a:solidFill>
                <a:latin typeface="Oswald Bold"/>
              </a:rPr>
              <a:t>PERFORMA COMPARISSON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514134"/>
            <a:chOff x="0" y="0"/>
            <a:chExt cx="24384000" cy="4685512"/>
          </a:xfrm>
        </p:grpSpPr>
        <p:pic>
          <p:nvPicPr>
            <p:cNvPr name="Picture 3" id="3"/>
            <p:cNvPicPr>
              <a:picLocks noChangeAspect="true"/>
            </p:cNvPicPr>
            <p:nvPr/>
          </p:nvPicPr>
          <p:blipFill>
            <a:blip r:embed="rId2">
              <a:alphaModFix amt="31000"/>
            </a:blip>
            <a:srcRect l="0" t="35497" r="0" b="35497"/>
            <a:stretch>
              <a:fillRect/>
            </a:stretch>
          </p:blipFill>
          <p:spPr>
            <a:xfrm flipH="false" flipV="false">
              <a:off x="0" y="0"/>
              <a:ext cx="24384000" cy="4685512"/>
            </a:xfrm>
            <a:prstGeom prst="rect">
              <a:avLst/>
            </a:prstGeom>
          </p:spPr>
        </p:pic>
      </p:grpSp>
      <p:grpSp>
        <p:nvGrpSpPr>
          <p:cNvPr name="Group 4" id="4"/>
          <p:cNvGrpSpPr/>
          <p:nvPr/>
        </p:nvGrpSpPr>
        <p:grpSpPr>
          <a:xfrm rot="0">
            <a:off x="-560172" y="3121069"/>
            <a:ext cx="20382492" cy="621372"/>
            <a:chOff x="0" y="0"/>
            <a:chExt cx="5368228" cy="163654"/>
          </a:xfrm>
        </p:grpSpPr>
        <p:sp>
          <p:nvSpPr>
            <p:cNvPr name="Freeform 5" id="5"/>
            <p:cNvSpPr/>
            <p:nvPr/>
          </p:nvSpPr>
          <p:spPr>
            <a:xfrm flipH="false" flipV="false" rot="0">
              <a:off x="0" y="0"/>
              <a:ext cx="5368229" cy="163654"/>
            </a:xfrm>
            <a:custGeom>
              <a:avLst/>
              <a:gdLst/>
              <a:ahLst/>
              <a:cxnLst/>
              <a:rect r="r" b="b" t="t" l="l"/>
              <a:pathLst>
                <a:path h="163654" w="5368229">
                  <a:moveTo>
                    <a:pt x="0" y="0"/>
                  </a:moveTo>
                  <a:lnTo>
                    <a:pt x="5368229" y="0"/>
                  </a:lnTo>
                  <a:lnTo>
                    <a:pt x="5368229" y="163654"/>
                  </a:lnTo>
                  <a:lnTo>
                    <a:pt x="0" y="163654"/>
                  </a:lnTo>
                  <a:close/>
                </a:path>
              </a:pathLst>
            </a:custGeom>
            <a:solidFill>
              <a:srgbClr val="E2B808"/>
            </a:solidFill>
          </p:spPr>
        </p:sp>
        <p:sp>
          <p:nvSpPr>
            <p:cNvPr name="TextBox 6" id="6"/>
            <p:cNvSpPr txBox="true"/>
            <p:nvPr/>
          </p:nvSpPr>
          <p:spPr>
            <a:xfrm>
              <a:off x="0" y="-47625"/>
              <a:ext cx="5368228" cy="211279"/>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856643" y="457200"/>
            <a:ext cx="7955787" cy="1028700"/>
          </a:xfrm>
          <a:prstGeom prst="rect">
            <a:avLst/>
          </a:prstGeom>
        </p:spPr>
        <p:txBody>
          <a:bodyPr anchor="t" rtlCol="false" tIns="0" lIns="0" bIns="0" rIns="0">
            <a:spAutoFit/>
          </a:bodyPr>
          <a:lstStyle/>
          <a:p>
            <a:pPr algn="ctr">
              <a:lnSpc>
                <a:spcPts val="8400"/>
              </a:lnSpc>
            </a:pPr>
            <a:r>
              <a:rPr lang="en-US" sz="6000">
                <a:solidFill>
                  <a:srgbClr val="FFFFFF"/>
                </a:solidFill>
                <a:latin typeface="Oswald Bold"/>
              </a:rPr>
              <a:t>MODEL LIMITATION</a:t>
            </a:r>
          </a:p>
        </p:txBody>
      </p:sp>
      <p:sp>
        <p:nvSpPr>
          <p:cNvPr name="TextBox 8" id="8"/>
          <p:cNvSpPr txBox="true"/>
          <p:nvPr/>
        </p:nvSpPr>
        <p:spPr>
          <a:xfrm rot="0">
            <a:off x="749745" y="8121681"/>
            <a:ext cx="16788510" cy="1749607"/>
          </a:xfrm>
          <a:prstGeom prst="rect">
            <a:avLst/>
          </a:prstGeom>
        </p:spPr>
        <p:txBody>
          <a:bodyPr anchor="t" rtlCol="false" tIns="0" lIns="0" bIns="0" rIns="0">
            <a:spAutoFit/>
          </a:bodyPr>
          <a:lstStyle/>
          <a:p>
            <a:pPr marL="430254" indent="-215127" lvl="1">
              <a:lnSpc>
                <a:spcPts val="2789"/>
              </a:lnSpc>
              <a:buFont typeface="Arial"/>
              <a:buChar char="•"/>
            </a:pPr>
            <a:r>
              <a:rPr lang="en-US" sz="1992" spc="27">
                <a:solidFill>
                  <a:srgbClr val="FFFFFF"/>
                </a:solidFill>
                <a:latin typeface="Lato Bold"/>
              </a:rPr>
              <a:t>Limitasi model pada feature dilihat berdasarkan  quartile antara Quartile 1 (Q1) dan Quartile 3 (Q3)</a:t>
            </a:r>
          </a:p>
          <a:p>
            <a:pPr marL="430254" indent="-215127" lvl="1">
              <a:lnSpc>
                <a:spcPts val="2789"/>
              </a:lnSpc>
              <a:buFont typeface="Arial"/>
              <a:buChar char="•"/>
            </a:pPr>
            <a:r>
              <a:rPr lang="en-US" sz="1992" spc="27">
                <a:solidFill>
                  <a:srgbClr val="FFFFFF"/>
                </a:solidFill>
                <a:latin typeface="Lato Bold"/>
              </a:rPr>
              <a:t>Limitasi model pada label berdasarkan SCORE MAE, MAPE, dan Jumlah Data pada harga yang diprediksi. Rentang harga yang paling cocok adalah rentang 20,000 - 150,000 SAR. Rentang ini mencakup sebagian besar data dengan jumlah yang cukup besar untuk memberikan representasi yang baik terhadap variasi harga mobil bekas. Selain itu, rentang ini juga memberikan rentang harga yang cukup luas untuk mencakup berbagai jenis mobil bekas tanpa terlalu mempersempit fokus model</a:t>
            </a:r>
          </a:p>
        </p:txBody>
      </p:sp>
      <p:sp>
        <p:nvSpPr>
          <p:cNvPr name="Freeform 9" id="9"/>
          <p:cNvSpPr/>
          <p:nvPr/>
        </p:nvSpPr>
        <p:spPr>
          <a:xfrm flipH="false" flipV="false" rot="5400000">
            <a:off x="9230374" y="4175353"/>
            <a:ext cx="3683278" cy="3683278"/>
          </a:xfrm>
          <a:custGeom>
            <a:avLst/>
            <a:gdLst/>
            <a:ahLst/>
            <a:cxnLst/>
            <a:rect r="r" b="b" t="t" l="l"/>
            <a:pathLst>
              <a:path h="3683278" w="3683278">
                <a:moveTo>
                  <a:pt x="0" y="0"/>
                </a:moveTo>
                <a:lnTo>
                  <a:pt x="3683278" y="0"/>
                </a:lnTo>
                <a:lnTo>
                  <a:pt x="3683278" y="3683278"/>
                </a:lnTo>
                <a:lnTo>
                  <a:pt x="0" y="36832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351310" y="4320056"/>
            <a:ext cx="3441405" cy="3441405"/>
          </a:xfrm>
          <a:custGeom>
            <a:avLst/>
            <a:gdLst/>
            <a:ahLst/>
            <a:cxnLst/>
            <a:rect r="r" b="b" t="t" l="l"/>
            <a:pathLst>
              <a:path h="3441405" w="3441405">
                <a:moveTo>
                  <a:pt x="0" y="0"/>
                </a:moveTo>
                <a:lnTo>
                  <a:pt x="3441405" y="0"/>
                </a:lnTo>
                <a:lnTo>
                  <a:pt x="3441405" y="3441405"/>
                </a:lnTo>
                <a:lnTo>
                  <a:pt x="0" y="3441405"/>
                </a:lnTo>
                <a:lnTo>
                  <a:pt x="0" y="0"/>
                </a:lnTo>
                <a:close/>
              </a:path>
            </a:pathLst>
          </a:custGeom>
          <a:blipFill>
            <a:blip r:embed="rId5"/>
            <a:stretch>
              <a:fillRect l="0" t="0" r="0" b="0"/>
            </a:stretch>
          </a:blipFill>
        </p:spPr>
      </p:sp>
      <p:grpSp>
        <p:nvGrpSpPr>
          <p:cNvPr name="Group 11" id="11"/>
          <p:cNvGrpSpPr/>
          <p:nvPr/>
        </p:nvGrpSpPr>
        <p:grpSpPr>
          <a:xfrm rot="0">
            <a:off x="9625929" y="4570908"/>
            <a:ext cx="2892167" cy="28921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5400000">
            <a:off x="5129537" y="4175353"/>
            <a:ext cx="3683278" cy="3683278"/>
          </a:xfrm>
          <a:custGeom>
            <a:avLst/>
            <a:gdLst/>
            <a:ahLst/>
            <a:cxnLst/>
            <a:rect r="r" b="b" t="t" l="l"/>
            <a:pathLst>
              <a:path h="3683278" w="3683278">
                <a:moveTo>
                  <a:pt x="0" y="0"/>
                </a:moveTo>
                <a:lnTo>
                  <a:pt x="3683278" y="0"/>
                </a:lnTo>
                <a:lnTo>
                  <a:pt x="3683278" y="3683278"/>
                </a:lnTo>
                <a:lnTo>
                  <a:pt x="0" y="36832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5250474" y="4320056"/>
            <a:ext cx="3441405" cy="3441405"/>
          </a:xfrm>
          <a:custGeom>
            <a:avLst/>
            <a:gdLst/>
            <a:ahLst/>
            <a:cxnLst/>
            <a:rect r="r" b="b" t="t" l="l"/>
            <a:pathLst>
              <a:path h="3441405" w="3441405">
                <a:moveTo>
                  <a:pt x="0" y="0"/>
                </a:moveTo>
                <a:lnTo>
                  <a:pt x="3441404" y="0"/>
                </a:lnTo>
                <a:lnTo>
                  <a:pt x="3441404" y="3441405"/>
                </a:lnTo>
                <a:lnTo>
                  <a:pt x="0" y="3441405"/>
                </a:lnTo>
                <a:lnTo>
                  <a:pt x="0" y="0"/>
                </a:lnTo>
                <a:close/>
              </a:path>
            </a:pathLst>
          </a:custGeom>
          <a:blipFill>
            <a:blip r:embed="rId5"/>
            <a:stretch>
              <a:fillRect l="0" t="0" r="0" b="0"/>
            </a:stretch>
          </a:blipFill>
        </p:spPr>
      </p:sp>
      <p:grpSp>
        <p:nvGrpSpPr>
          <p:cNvPr name="Group 16" id="16"/>
          <p:cNvGrpSpPr/>
          <p:nvPr/>
        </p:nvGrpSpPr>
        <p:grpSpPr>
          <a:xfrm rot="0">
            <a:off x="5525092" y="4570908"/>
            <a:ext cx="2892167" cy="289216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4175353"/>
            <a:ext cx="3683278" cy="3683278"/>
          </a:xfrm>
          <a:custGeom>
            <a:avLst/>
            <a:gdLst/>
            <a:ahLst/>
            <a:cxnLst/>
            <a:rect r="r" b="b" t="t" l="l"/>
            <a:pathLst>
              <a:path h="3683278" w="3683278">
                <a:moveTo>
                  <a:pt x="0" y="0"/>
                </a:moveTo>
                <a:lnTo>
                  <a:pt x="3683278" y="0"/>
                </a:lnTo>
                <a:lnTo>
                  <a:pt x="3683278" y="3683278"/>
                </a:lnTo>
                <a:lnTo>
                  <a:pt x="0" y="36832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149637" y="4320056"/>
            <a:ext cx="3441405" cy="3441405"/>
          </a:xfrm>
          <a:custGeom>
            <a:avLst/>
            <a:gdLst/>
            <a:ahLst/>
            <a:cxnLst/>
            <a:rect r="r" b="b" t="t" l="l"/>
            <a:pathLst>
              <a:path h="3441405" w="3441405">
                <a:moveTo>
                  <a:pt x="0" y="0"/>
                </a:moveTo>
                <a:lnTo>
                  <a:pt x="3441404" y="0"/>
                </a:lnTo>
                <a:lnTo>
                  <a:pt x="3441404" y="3441405"/>
                </a:lnTo>
                <a:lnTo>
                  <a:pt x="0" y="3441405"/>
                </a:lnTo>
                <a:lnTo>
                  <a:pt x="0" y="0"/>
                </a:lnTo>
                <a:close/>
              </a:path>
            </a:pathLst>
          </a:custGeom>
          <a:blipFill>
            <a:blip r:embed="rId5"/>
            <a:stretch>
              <a:fillRect l="0" t="0" r="0" b="0"/>
            </a:stretch>
          </a:blipFill>
        </p:spPr>
      </p:sp>
      <p:grpSp>
        <p:nvGrpSpPr>
          <p:cNvPr name="Group 21" id="21"/>
          <p:cNvGrpSpPr/>
          <p:nvPr/>
        </p:nvGrpSpPr>
        <p:grpSpPr>
          <a:xfrm rot="0">
            <a:off x="1424255" y="4570908"/>
            <a:ext cx="2892167" cy="289216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5400000">
            <a:off x="13570877" y="4200278"/>
            <a:ext cx="3683278" cy="3683278"/>
          </a:xfrm>
          <a:custGeom>
            <a:avLst/>
            <a:gdLst/>
            <a:ahLst/>
            <a:cxnLst/>
            <a:rect r="r" b="b" t="t" l="l"/>
            <a:pathLst>
              <a:path h="3683278" w="3683278">
                <a:moveTo>
                  <a:pt x="0" y="0"/>
                </a:moveTo>
                <a:lnTo>
                  <a:pt x="3683278" y="0"/>
                </a:lnTo>
                <a:lnTo>
                  <a:pt x="3683278" y="3683278"/>
                </a:lnTo>
                <a:lnTo>
                  <a:pt x="0" y="36832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3691813" y="4344981"/>
            <a:ext cx="3441405" cy="3441405"/>
          </a:xfrm>
          <a:custGeom>
            <a:avLst/>
            <a:gdLst/>
            <a:ahLst/>
            <a:cxnLst/>
            <a:rect r="r" b="b" t="t" l="l"/>
            <a:pathLst>
              <a:path h="3441405" w="3441405">
                <a:moveTo>
                  <a:pt x="0" y="0"/>
                </a:moveTo>
                <a:lnTo>
                  <a:pt x="3441405" y="0"/>
                </a:lnTo>
                <a:lnTo>
                  <a:pt x="3441405" y="3441405"/>
                </a:lnTo>
                <a:lnTo>
                  <a:pt x="0" y="3441405"/>
                </a:lnTo>
                <a:lnTo>
                  <a:pt x="0" y="0"/>
                </a:lnTo>
                <a:close/>
              </a:path>
            </a:pathLst>
          </a:custGeom>
          <a:blipFill>
            <a:blip r:embed="rId5"/>
            <a:stretch>
              <a:fillRect l="0" t="0" r="0" b="0"/>
            </a:stretch>
          </a:blipFill>
        </p:spPr>
      </p:sp>
      <p:grpSp>
        <p:nvGrpSpPr>
          <p:cNvPr name="Group 26" id="26"/>
          <p:cNvGrpSpPr/>
          <p:nvPr/>
        </p:nvGrpSpPr>
        <p:grpSpPr>
          <a:xfrm rot="0">
            <a:off x="13966432" y="4595833"/>
            <a:ext cx="2892167" cy="289216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110863" y="4994754"/>
            <a:ext cx="1647074" cy="390525"/>
          </a:xfrm>
          <a:prstGeom prst="rect">
            <a:avLst/>
          </a:prstGeom>
        </p:spPr>
        <p:txBody>
          <a:bodyPr anchor="t" rtlCol="false" tIns="0" lIns="0" bIns="0" rIns="0">
            <a:spAutoFit/>
          </a:bodyPr>
          <a:lstStyle/>
          <a:p>
            <a:pPr algn="ctr">
              <a:lnSpc>
                <a:spcPts val="3075"/>
              </a:lnSpc>
            </a:pPr>
            <a:r>
              <a:rPr lang="en-US" sz="2562">
                <a:solidFill>
                  <a:srgbClr val="06444A"/>
                </a:solidFill>
                <a:latin typeface="Oswald Bold"/>
              </a:rPr>
              <a:t>YEAR</a:t>
            </a:r>
          </a:p>
        </p:txBody>
      </p:sp>
      <p:sp>
        <p:nvSpPr>
          <p:cNvPr name="TextBox 30" id="30"/>
          <p:cNvSpPr txBox="true"/>
          <p:nvPr/>
        </p:nvSpPr>
        <p:spPr>
          <a:xfrm rot="0">
            <a:off x="1462355" y="5572129"/>
            <a:ext cx="2771831" cy="1485900"/>
          </a:xfrm>
          <a:prstGeom prst="rect">
            <a:avLst/>
          </a:prstGeom>
        </p:spPr>
        <p:txBody>
          <a:bodyPr anchor="t" rtlCol="false" tIns="0" lIns="0" bIns="0" rIns="0">
            <a:spAutoFit/>
          </a:bodyPr>
          <a:lstStyle/>
          <a:p>
            <a:pPr algn="ctr">
              <a:lnSpc>
                <a:spcPts val="2159"/>
              </a:lnSpc>
            </a:pPr>
            <a:r>
              <a:rPr lang="en-US" sz="1799" spc="25">
                <a:solidFill>
                  <a:srgbClr val="000000"/>
                </a:solidFill>
                <a:latin typeface="Lato Bold"/>
              </a:rPr>
              <a:t>Rentang nilai: </a:t>
            </a:r>
          </a:p>
          <a:p>
            <a:pPr algn="ctr">
              <a:lnSpc>
                <a:spcPts val="2159"/>
              </a:lnSpc>
            </a:pPr>
            <a:r>
              <a:rPr lang="en-US" sz="1799" spc="25">
                <a:solidFill>
                  <a:srgbClr val="000000"/>
                </a:solidFill>
                <a:latin typeface="Lato Bold"/>
              </a:rPr>
              <a:t>2000 - 2021.</a:t>
            </a:r>
          </a:p>
          <a:p>
            <a:pPr algn="ctr">
              <a:lnSpc>
                <a:spcPts val="1199"/>
              </a:lnSpc>
            </a:pPr>
          </a:p>
          <a:p>
            <a:pPr algn="ctr">
              <a:lnSpc>
                <a:spcPts val="2159"/>
              </a:lnSpc>
            </a:pPr>
            <a:r>
              <a:rPr lang="en-US" sz="1799" spc="25">
                <a:solidFill>
                  <a:srgbClr val="000000"/>
                </a:solidFill>
                <a:latin typeface="Lato Bold"/>
              </a:rPr>
              <a:t> Dapat dibatasi pada  tahun 2014 - 2018.</a:t>
            </a:r>
          </a:p>
          <a:p>
            <a:pPr algn="ctr">
              <a:lnSpc>
                <a:spcPts val="2159"/>
              </a:lnSpc>
            </a:pPr>
          </a:p>
        </p:txBody>
      </p:sp>
      <p:sp>
        <p:nvSpPr>
          <p:cNvPr name="TextBox 31" id="31"/>
          <p:cNvSpPr txBox="true"/>
          <p:nvPr/>
        </p:nvSpPr>
        <p:spPr>
          <a:xfrm rot="0">
            <a:off x="5958446" y="5019679"/>
            <a:ext cx="2025460" cy="390525"/>
          </a:xfrm>
          <a:prstGeom prst="rect">
            <a:avLst/>
          </a:prstGeom>
        </p:spPr>
        <p:txBody>
          <a:bodyPr anchor="t" rtlCol="false" tIns="0" lIns="0" bIns="0" rIns="0">
            <a:spAutoFit/>
          </a:bodyPr>
          <a:lstStyle/>
          <a:p>
            <a:pPr algn="ctr">
              <a:lnSpc>
                <a:spcPts val="3075"/>
              </a:lnSpc>
            </a:pPr>
            <a:r>
              <a:rPr lang="en-US" sz="2562">
                <a:solidFill>
                  <a:srgbClr val="06444A"/>
                </a:solidFill>
                <a:latin typeface="Oswald Bold"/>
              </a:rPr>
              <a:t>ENGINE SIZE</a:t>
            </a:r>
          </a:p>
        </p:txBody>
      </p:sp>
      <p:sp>
        <p:nvSpPr>
          <p:cNvPr name="TextBox 32" id="32"/>
          <p:cNvSpPr txBox="true"/>
          <p:nvPr/>
        </p:nvSpPr>
        <p:spPr>
          <a:xfrm rot="0">
            <a:off x="10308240" y="5019679"/>
            <a:ext cx="1647074" cy="390525"/>
          </a:xfrm>
          <a:prstGeom prst="rect">
            <a:avLst/>
          </a:prstGeom>
        </p:spPr>
        <p:txBody>
          <a:bodyPr anchor="t" rtlCol="false" tIns="0" lIns="0" bIns="0" rIns="0">
            <a:spAutoFit/>
          </a:bodyPr>
          <a:lstStyle/>
          <a:p>
            <a:pPr algn="ctr">
              <a:lnSpc>
                <a:spcPts val="3075"/>
              </a:lnSpc>
            </a:pPr>
            <a:r>
              <a:rPr lang="en-US" sz="2562">
                <a:solidFill>
                  <a:srgbClr val="06444A"/>
                </a:solidFill>
                <a:latin typeface="Oswald Bold"/>
              </a:rPr>
              <a:t>MILIAGE</a:t>
            </a:r>
          </a:p>
        </p:txBody>
      </p:sp>
      <p:sp>
        <p:nvSpPr>
          <p:cNvPr name="TextBox 33" id="33"/>
          <p:cNvSpPr txBox="true"/>
          <p:nvPr/>
        </p:nvSpPr>
        <p:spPr>
          <a:xfrm rot="0">
            <a:off x="14588979" y="4948238"/>
            <a:ext cx="1647074" cy="390525"/>
          </a:xfrm>
          <a:prstGeom prst="rect">
            <a:avLst/>
          </a:prstGeom>
        </p:spPr>
        <p:txBody>
          <a:bodyPr anchor="t" rtlCol="false" tIns="0" lIns="0" bIns="0" rIns="0">
            <a:spAutoFit/>
          </a:bodyPr>
          <a:lstStyle/>
          <a:p>
            <a:pPr algn="ctr">
              <a:lnSpc>
                <a:spcPts val="3075"/>
              </a:lnSpc>
            </a:pPr>
            <a:r>
              <a:rPr lang="en-US" sz="2562">
                <a:solidFill>
                  <a:srgbClr val="06444A"/>
                </a:solidFill>
                <a:latin typeface="Oswald Bold"/>
              </a:rPr>
              <a:t>PRICE</a:t>
            </a:r>
          </a:p>
        </p:txBody>
      </p:sp>
      <p:sp>
        <p:nvSpPr>
          <p:cNvPr name="TextBox 34" id="34"/>
          <p:cNvSpPr txBox="true"/>
          <p:nvPr/>
        </p:nvSpPr>
        <p:spPr>
          <a:xfrm rot="0">
            <a:off x="5860329" y="5572129"/>
            <a:ext cx="2221695" cy="1438275"/>
          </a:xfrm>
          <a:prstGeom prst="rect">
            <a:avLst/>
          </a:prstGeom>
        </p:spPr>
        <p:txBody>
          <a:bodyPr anchor="t" rtlCol="false" tIns="0" lIns="0" bIns="0" rIns="0">
            <a:spAutoFit/>
          </a:bodyPr>
          <a:lstStyle/>
          <a:p>
            <a:pPr algn="ctr">
              <a:lnSpc>
                <a:spcPts val="2039"/>
              </a:lnSpc>
            </a:pPr>
            <a:r>
              <a:rPr lang="en-US" sz="1699" spc="23">
                <a:solidFill>
                  <a:srgbClr val="000000"/>
                </a:solidFill>
                <a:latin typeface="Lato Bold"/>
              </a:rPr>
              <a:t> </a:t>
            </a:r>
            <a:r>
              <a:rPr lang="en-US" sz="1699" spc="23">
                <a:solidFill>
                  <a:srgbClr val="000000"/>
                </a:solidFill>
                <a:latin typeface="Lato Bold"/>
              </a:rPr>
              <a:t>Rentang nilai: </a:t>
            </a:r>
          </a:p>
          <a:p>
            <a:pPr algn="ctr">
              <a:lnSpc>
                <a:spcPts val="2039"/>
              </a:lnSpc>
            </a:pPr>
            <a:r>
              <a:rPr lang="en-US" sz="1699" spc="23">
                <a:solidFill>
                  <a:srgbClr val="000000"/>
                </a:solidFill>
                <a:latin typeface="Lato Bold"/>
              </a:rPr>
              <a:t>1.0 - 6.4</a:t>
            </a:r>
          </a:p>
          <a:p>
            <a:pPr algn="ctr">
              <a:lnSpc>
                <a:spcPts val="1199"/>
              </a:lnSpc>
            </a:pPr>
          </a:p>
          <a:p>
            <a:pPr algn="ctr">
              <a:lnSpc>
                <a:spcPts val="2039"/>
              </a:lnSpc>
            </a:pPr>
            <a:r>
              <a:rPr lang="en-US" sz="1699" spc="23">
                <a:solidFill>
                  <a:srgbClr val="000000"/>
                </a:solidFill>
                <a:latin typeface="Lato Bold"/>
              </a:rPr>
              <a:t> Dapat dibatasi antara  2.0 - 3.8</a:t>
            </a:r>
          </a:p>
          <a:p>
            <a:pPr algn="ctr">
              <a:lnSpc>
                <a:spcPts val="2039"/>
              </a:lnSpc>
            </a:pPr>
          </a:p>
        </p:txBody>
      </p:sp>
      <p:sp>
        <p:nvSpPr>
          <p:cNvPr name="TextBox 35" id="35"/>
          <p:cNvSpPr txBox="true"/>
          <p:nvPr/>
        </p:nvSpPr>
        <p:spPr>
          <a:xfrm rot="0">
            <a:off x="9937862" y="5572129"/>
            <a:ext cx="2268302" cy="1438275"/>
          </a:xfrm>
          <a:prstGeom prst="rect">
            <a:avLst/>
          </a:prstGeom>
        </p:spPr>
        <p:txBody>
          <a:bodyPr anchor="t" rtlCol="false" tIns="0" lIns="0" bIns="0" rIns="0">
            <a:spAutoFit/>
          </a:bodyPr>
          <a:lstStyle/>
          <a:p>
            <a:pPr algn="ctr">
              <a:lnSpc>
                <a:spcPts val="2039"/>
              </a:lnSpc>
            </a:pPr>
            <a:r>
              <a:rPr lang="en-US" sz="1699" spc="23">
                <a:solidFill>
                  <a:srgbClr val="000000"/>
                </a:solidFill>
                <a:latin typeface="Lato Bold"/>
              </a:rPr>
              <a:t> </a:t>
            </a:r>
            <a:r>
              <a:rPr lang="en-US" sz="1699" spc="23">
                <a:solidFill>
                  <a:srgbClr val="000000"/>
                </a:solidFill>
                <a:latin typeface="Lato Bold"/>
              </a:rPr>
              <a:t>Rentang nilai: </a:t>
            </a:r>
          </a:p>
          <a:p>
            <a:pPr algn="ctr">
              <a:lnSpc>
                <a:spcPts val="2039"/>
              </a:lnSpc>
            </a:pPr>
            <a:r>
              <a:rPr lang="en-US" sz="1699" spc="23">
                <a:solidFill>
                  <a:srgbClr val="000000"/>
                </a:solidFill>
                <a:latin typeface="Lato Bold"/>
              </a:rPr>
              <a:t>10,000 - 400,000.</a:t>
            </a:r>
          </a:p>
          <a:p>
            <a:pPr algn="ctr">
              <a:lnSpc>
                <a:spcPts val="1199"/>
              </a:lnSpc>
            </a:pPr>
            <a:r>
              <a:rPr lang="en-US" sz="999" spc="13">
                <a:solidFill>
                  <a:srgbClr val="000000"/>
                </a:solidFill>
                <a:latin typeface="Lato Bold"/>
              </a:rPr>
              <a:t> </a:t>
            </a:r>
          </a:p>
          <a:p>
            <a:pPr algn="ctr">
              <a:lnSpc>
                <a:spcPts val="2039"/>
              </a:lnSpc>
            </a:pPr>
            <a:r>
              <a:rPr lang="en-US" sz="1699" spc="23">
                <a:solidFill>
                  <a:srgbClr val="000000"/>
                </a:solidFill>
                <a:latin typeface="Lato Bold"/>
              </a:rPr>
              <a:t>Dapat dibatasi antara  </a:t>
            </a:r>
          </a:p>
          <a:p>
            <a:pPr algn="ctr">
              <a:lnSpc>
                <a:spcPts val="2039"/>
              </a:lnSpc>
            </a:pPr>
            <a:r>
              <a:rPr lang="en-US" sz="1699" spc="23">
                <a:solidFill>
                  <a:srgbClr val="000000"/>
                </a:solidFill>
                <a:latin typeface="Lato Bold"/>
              </a:rPr>
              <a:t>74,000 - 194,532.5 mil</a:t>
            </a:r>
          </a:p>
          <a:p>
            <a:pPr algn="ctr">
              <a:lnSpc>
                <a:spcPts val="2039"/>
              </a:lnSpc>
            </a:pPr>
          </a:p>
        </p:txBody>
      </p:sp>
      <p:sp>
        <p:nvSpPr>
          <p:cNvPr name="TextBox 36" id="36"/>
          <p:cNvSpPr txBox="true"/>
          <p:nvPr/>
        </p:nvSpPr>
        <p:spPr>
          <a:xfrm rot="0">
            <a:off x="14278365" y="5467354"/>
            <a:ext cx="2268302" cy="1695450"/>
          </a:xfrm>
          <a:prstGeom prst="rect">
            <a:avLst/>
          </a:prstGeom>
        </p:spPr>
        <p:txBody>
          <a:bodyPr anchor="t" rtlCol="false" tIns="0" lIns="0" bIns="0" rIns="0">
            <a:spAutoFit/>
          </a:bodyPr>
          <a:lstStyle/>
          <a:p>
            <a:pPr algn="ctr">
              <a:lnSpc>
                <a:spcPts val="2039"/>
              </a:lnSpc>
            </a:pPr>
            <a:r>
              <a:rPr lang="en-US" sz="1699" spc="23">
                <a:solidFill>
                  <a:srgbClr val="000000"/>
                </a:solidFill>
                <a:latin typeface="Lato Bold"/>
              </a:rPr>
              <a:t> </a:t>
            </a:r>
            <a:r>
              <a:rPr lang="en-US" sz="1699" spc="23">
                <a:solidFill>
                  <a:srgbClr val="000000"/>
                </a:solidFill>
                <a:latin typeface="Lato Bold"/>
              </a:rPr>
              <a:t>Rentang nilai: </a:t>
            </a:r>
          </a:p>
          <a:p>
            <a:pPr algn="ctr">
              <a:lnSpc>
                <a:spcPts val="2039"/>
              </a:lnSpc>
            </a:pPr>
            <a:r>
              <a:rPr lang="en-US" sz="1699" spc="23">
                <a:solidFill>
                  <a:srgbClr val="000000"/>
                </a:solidFill>
                <a:latin typeface="Lato Bold"/>
              </a:rPr>
              <a:t>4,500 - 182,000 SAR.</a:t>
            </a:r>
          </a:p>
          <a:p>
            <a:pPr algn="ctr">
              <a:lnSpc>
                <a:spcPts val="1199"/>
              </a:lnSpc>
            </a:pPr>
            <a:r>
              <a:rPr lang="en-US" sz="999" spc="13">
                <a:solidFill>
                  <a:srgbClr val="000000"/>
                </a:solidFill>
                <a:latin typeface="Lato Bold"/>
              </a:rPr>
              <a:t> </a:t>
            </a:r>
          </a:p>
          <a:p>
            <a:pPr algn="ctr">
              <a:lnSpc>
                <a:spcPts val="2039"/>
              </a:lnSpc>
            </a:pPr>
            <a:r>
              <a:rPr lang="en-US" sz="1699" spc="23">
                <a:solidFill>
                  <a:srgbClr val="000000"/>
                </a:solidFill>
                <a:latin typeface="Lato Bold"/>
              </a:rPr>
              <a:t>Dapat dibatasi pada rentang </a:t>
            </a:r>
          </a:p>
          <a:p>
            <a:pPr algn="ctr">
              <a:lnSpc>
                <a:spcPts val="2039"/>
              </a:lnSpc>
            </a:pPr>
            <a:r>
              <a:rPr lang="en-US" sz="1699" spc="23">
                <a:solidFill>
                  <a:srgbClr val="000000"/>
                </a:solidFill>
                <a:latin typeface="Lato Bold"/>
              </a:rPr>
              <a:t>20,000 - 150,000 SAR</a:t>
            </a:r>
          </a:p>
          <a:p>
            <a:pPr algn="ctr">
              <a:lnSpc>
                <a:spcPts val="2039"/>
              </a:lnSpc>
            </a:pPr>
          </a:p>
        </p:txBody>
      </p:sp>
      <p:sp>
        <p:nvSpPr>
          <p:cNvPr name="TextBox 37" id="37"/>
          <p:cNvSpPr txBox="true"/>
          <p:nvPr/>
        </p:nvSpPr>
        <p:spPr>
          <a:xfrm rot="0">
            <a:off x="1229747" y="1762169"/>
            <a:ext cx="15828505" cy="1044575"/>
          </a:xfrm>
          <a:prstGeom prst="rect">
            <a:avLst/>
          </a:prstGeom>
        </p:spPr>
        <p:txBody>
          <a:bodyPr anchor="t" rtlCol="false" tIns="0" lIns="0" bIns="0" rIns="0">
            <a:spAutoFit/>
          </a:bodyPr>
          <a:lstStyle/>
          <a:p>
            <a:pPr algn="ctr">
              <a:lnSpc>
                <a:spcPts val="2799"/>
              </a:lnSpc>
              <a:spcBef>
                <a:spcPct val="0"/>
              </a:spcBef>
            </a:pPr>
            <a:r>
              <a:rPr lang="en-US" sz="1999">
                <a:solidFill>
                  <a:srgbClr val="FCFFFE"/>
                </a:solidFill>
                <a:latin typeface="Lato Bold"/>
              </a:rPr>
              <a:t>Dengan melakukan limitasi pada fitur-fitur dan label tersebut, model dapat difokuskan pada rentang-nilai yang relevan dan lebih akurat dalam memprediksi harga mobil bekas. Setiap langkah limitasi memiliki rentang nilai yang jelas dan dapat diinterpretasikan dengan mudah, sehingga membantu meningkatkan kegunaan model dalam praktiknya.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022828"/>
            <a:chOff x="0" y="0"/>
            <a:chExt cx="24384000" cy="4030437"/>
          </a:xfrm>
        </p:grpSpPr>
        <p:pic>
          <p:nvPicPr>
            <p:cNvPr name="Picture 3" id="3"/>
            <p:cNvPicPr>
              <a:picLocks noChangeAspect="true"/>
            </p:cNvPicPr>
            <p:nvPr/>
          </p:nvPicPr>
          <p:blipFill>
            <a:blip r:embed="rId2">
              <a:alphaModFix amt="31000"/>
            </a:blip>
            <a:srcRect l="0" t="37525" r="0" b="37525"/>
            <a:stretch>
              <a:fillRect/>
            </a:stretch>
          </p:blipFill>
          <p:spPr>
            <a:xfrm flipH="false" flipV="false">
              <a:off x="0" y="0"/>
              <a:ext cx="24384000" cy="4030437"/>
            </a:xfrm>
            <a:prstGeom prst="rect">
              <a:avLst/>
            </a:prstGeom>
          </p:spPr>
        </p:pic>
      </p:grpSp>
      <p:grpSp>
        <p:nvGrpSpPr>
          <p:cNvPr name="Group 4" id="4"/>
          <p:cNvGrpSpPr/>
          <p:nvPr/>
        </p:nvGrpSpPr>
        <p:grpSpPr>
          <a:xfrm rot="0">
            <a:off x="-565317" y="2401456"/>
            <a:ext cx="20382492" cy="621372"/>
            <a:chOff x="0" y="0"/>
            <a:chExt cx="5368228" cy="163654"/>
          </a:xfrm>
        </p:grpSpPr>
        <p:sp>
          <p:nvSpPr>
            <p:cNvPr name="Freeform 5" id="5"/>
            <p:cNvSpPr/>
            <p:nvPr/>
          </p:nvSpPr>
          <p:spPr>
            <a:xfrm flipH="false" flipV="false" rot="0">
              <a:off x="0" y="0"/>
              <a:ext cx="5368229" cy="163654"/>
            </a:xfrm>
            <a:custGeom>
              <a:avLst/>
              <a:gdLst/>
              <a:ahLst/>
              <a:cxnLst/>
              <a:rect r="r" b="b" t="t" l="l"/>
              <a:pathLst>
                <a:path h="163654" w="5368229">
                  <a:moveTo>
                    <a:pt x="0" y="0"/>
                  </a:moveTo>
                  <a:lnTo>
                    <a:pt x="5368229" y="0"/>
                  </a:lnTo>
                  <a:lnTo>
                    <a:pt x="5368229" y="163654"/>
                  </a:lnTo>
                  <a:lnTo>
                    <a:pt x="0" y="163654"/>
                  </a:lnTo>
                  <a:close/>
                </a:path>
              </a:pathLst>
            </a:custGeom>
            <a:solidFill>
              <a:srgbClr val="E2B808"/>
            </a:solidFill>
          </p:spPr>
        </p:sp>
        <p:sp>
          <p:nvSpPr>
            <p:cNvPr name="TextBox 6" id="6"/>
            <p:cNvSpPr txBox="true"/>
            <p:nvPr/>
          </p:nvSpPr>
          <p:spPr>
            <a:xfrm>
              <a:off x="0" y="-47625"/>
              <a:ext cx="5368228" cy="211279"/>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768770" y="3337153"/>
            <a:ext cx="13307168" cy="6484711"/>
          </a:xfrm>
          <a:custGeom>
            <a:avLst/>
            <a:gdLst/>
            <a:ahLst/>
            <a:cxnLst/>
            <a:rect r="r" b="b" t="t" l="l"/>
            <a:pathLst>
              <a:path h="6484711" w="13307168">
                <a:moveTo>
                  <a:pt x="0" y="0"/>
                </a:moveTo>
                <a:lnTo>
                  <a:pt x="13307168" y="0"/>
                </a:lnTo>
                <a:lnTo>
                  <a:pt x="13307168" y="6484711"/>
                </a:lnTo>
                <a:lnTo>
                  <a:pt x="0" y="6484711"/>
                </a:lnTo>
                <a:lnTo>
                  <a:pt x="0" y="0"/>
                </a:lnTo>
                <a:close/>
              </a:path>
            </a:pathLst>
          </a:custGeom>
          <a:blipFill>
            <a:blip r:embed="rId3"/>
            <a:stretch>
              <a:fillRect l="0" t="0" r="0" b="0"/>
            </a:stretch>
          </a:blipFill>
        </p:spPr>
      </p:sp>
      <p:sp>
        <p:nvSpPr>
          <p:cNvPr name="TextBox 8" id="8"/>
          <p:cNvSpPr txBox="true"/>
          <p:nvPr/>
        </p:nvSpPr>
        <p:spPr>
          <a:xfrm rot="0">
            <a:off x="4856643" y="457200"/>
            <a:ext cx="7955787" cy="1028700"/>
          </a:xfrm>
          <a:prstGeom prst="rect">
            <a:avLst/>
          </a:prstGeom>
        </p:spPr>
        <p:txBody>
          <a:bodyPr anchor="t" rtlCol="false" tIns="0" lIns="0" bIns="0" rIns="0">
            <a:spAutoFit/>
          </a:bodyPr>
          <a:lstStyle/>
          <a:p>
            <a:pPr algn="ctr">
              <a:lnSpc>
                <a:spcPts val="8400"/>
              </a:lnSpc>
            </a:pPr>
            <a:r>
              <a:rPr lang="en-US" sz="6000">
                <a:solidFill>
                  <a:srgbClr val="FFFFFF"/>
                </a:solidFill>
                <a:latin typeface="Oswald Bold"/>
              </a:rPr>
              <a:t>FEATURE IMPORTANCE</a:t>
            </a:r>
          </a:p>
        </p:txBody>
      </p:sp>
      <p:sp>
        <p:nvSpPr>
          <p:cNvPr name="TextBox 9" id="9"/>
          <p:cNvSpPr txBox="true"/>
          <p:nvPr/>
        </p:nvSpPr>
        <p:spPr>
          <a:xfrm rot="0">
            <a:off x="1229747" y="1762169"/>
            <a:ext cx="15828505" cy="692150"/>
          </a:xfrm>
          <a:prstGeom prst="rect">
            <a:avLst/>
          </a:prstGeom>
        </p:spPr>
        <p:txBody>
          <a:bodyPr anchor="t" rtlCol="false" tIns="0" lIns="0" bIns="0" rIns="0">
            <a:spAutoFit/>
          </a:bodyPr>
          <a:lstStyle/>
          <a:p>
            <a:pPr algn="ctr">
              <a:lnSpc>
                <a:spcPts val="2799"/>
              </a:lnSpc>
            </a:pPr>
            <a:r>
              <a:rPr lang="en-US" sz="1999">
                <a:solidFill>
                  <a:srgbClr val="FCFFFE"/>
                </a:solidFill>
                <a:latin typeface="Lato Bold"/>
              </a:rPr>
              <a:t>Dilakukan untuk melakukan seleksi terhadap fitur-fitur yang memang penting atau berpengaruh terhadap target variabel</a:t>
            </a:r>
          </a:p>
          <a:p>
            <a:pPr algn="ctr">
              <a:lnSpc>
                <a:spcPts val="2799"/>
              </a:lnSpc>
              <a:spcBef>
                <a:spcPct val="0"/>
              </a:spcBef>
            </a:pPr>
          </a:p>
        </p:txBody>
      </p:sp>
      <p:sp>
        <p:nvSpPr>
          <p:cNvPr name="TextBox 10" id="10"/>
          <p:cNvSpPr txBox="true"/>
          <p:nvPr/>
        </p:nvSpPr>
        <p:spPr>
          <a:xfrm rot="0">
            <a:off x="14468861" y="4454525"/>
            <a:ext cx="3055308" cy="4803775"/>
          </a:xfrm>
          <a:prstGeom prst="rect">
            <a:avLst/>
          </a:prstGeom>
        </p:spPr>
        <p:txBody>
          <a:bodyPr anchor="t" rtlCol="false" tIns="0" lIns="0" bIns="0" rIns="0">
            <a:spAutoFit/>
          </a:bodyPr>
          <a:lstStyle/>
          <a:p>
            <a:pPr>
              <a:lnSpc>
                <a:spcPts val="3499"/>
              </a:lnSpc>
              <a:spcBef>
                <a:spcPct val="0"/>
              </a:spcBef>
            </a:pPr>
            <a:r>
              <a:rPr lang="en-US" sz="2499" spc="34">
                <a:solidFill>
                  <a:srgbClr val="FFD230"/>
                </a:solidFill>
                <a:latin typeface="Lato Bold"/>
              </a:rPr>
              <a:t>Berdasarkan barplot diatas, terlihat bahwa feature 'Engine_Size' dan 'Year' merupakan feature dengan pengaruh paling tinggi dari harga penjualan mobil bekas di Saudi Arabia.</a:t>
            </a:r>
          </a:p>
        </p:txBody>
      </p:sp>
      <p:sp>
        <p:nvSpPr>
          <p:cNvPr name="TextBox 11" id="11"/>
          <p:cNvSpPr txBox="true"/>
          <p:nvPr/>
        </p:nvSpPr>
        <p:spPr>
          <a:xfrm rot="0">
            <a:off x="14468861" y="3768892"/>
            <a:ext cx="2259218" cy="604924"/>
          </a:xfrm>
          <a:prstGeom prst="rect">
            <a:avLst/>
          </a:prstGeom>
        </p:spPr>
        <p:txBody>
          <a:bodyPr anchor="t" rtlCol="false" tIns="0" lIns="0" bIns="0" rIns="0">
            <a:spAutoFit/>
          </a:bodyPr>
          <a:lstStyle/>
          <a:p>
            <a:pPr>
              <a:lnSpc>
                <a:spcPts val="4982"/>
              </a:lnSpc>
            </a:pPr>
            <a:r>
              <a:rPr lang="en-US" sz="3559">
                <a:solidFill>
                  <a:srgbClr val="FFFFFF"/>
                </a:solidFill>
                <a:latin typeface="Oswald Bold"/>
              </a:rPr>
              <a:t>INSIGHT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956663"/>
            <a:chOff x="0" y="0"/>
            <a:chExt cx="24384000" cy="2608884"/>
          </a:xfrm>
        </p:grpSpPr>
        <p:pic>
          <p:nvPicPr>
            <p:cNvPr name="Picture 3" id="3"/>
            <p:cNvPicPr>
              <a:picLocks noChangeAspect="true"/>
            </p:cNvPicPr>
            <p:nvPr/>
          </p:nvPicPr>
          <p:blipFill>
            <a:blip r:embed="rId2">
              <a:alphaModFix amt="31000"/>
            </a:blip>
            <a:srcRect l="0" t="41925" r="0" b="41925"/>
            <a:stretch>
              <a:fillRect/>
            </a:stretch>
          </p:blipFill>
          <p:spPr>
            <a:xfrm flipH="false" flipV="false">
              <a:off x="0" y="0"/>
              <a:ext cx="24384000" cy="2608884"/>
            </a:xfrm>
            <a:prstGeom prst="rect">
              <a:avLst/>
            </a:prstGeom>
          </p:spPr>
        </p:pic>
      </p:grpSp>
      <p:sp>
        <p:nvSpPr>
          <p:cNvPr name="TextBox 4" id="4"/>
          <p:cNvSpPr txBox="true"/>
          <p:nvPr/>
        </p:nvSpPr>
        <p:spPr>
          <a:xfrm rot="0">
            <a:off x="4923011" y="235973"/>
            <a:ext cx="7955787" cy="1028700"/>
          </a:xfrm>
          <a:prstGeom prst="rect">
            <a:avLst/>
          </a:prstGeom>
        </p:spPr>
        <p:txBody>
          <a:bodyPr anchor="t" rtlCol="false" tIns="0" lIns="0" bIns="0" rIns="0">
            <a:spAutoFit/>
          </a:bodyPr>
          <a:lstStyle/>
          <a:p>
            <a:pPr algn="ctr">
              <a:lnSpc>
                <a:spcPts val="8400"/>
              </a:lnSpc>
            </a:pPr>
            <a:r>
              <a:rPr lang="en-US" sz="6000">
                <a:solidFill>
                  <a:srgbClr val="FFFFFF"/>
                </a:solidFill>
                <a:latin typeface="Oswald Bold"/>
              </a:rPr>
              <a:t>KESIMPULAN</a:t>
            </a:r>
          </a:p>
        </p:txBody>
      </p:sp>
      <p:sp>
        <p:nvSpPr>
          <p:cNvPr name="TextBox 5" id="5"/>
          <p:cNvSpPr txBox="true"/>
          <p:nvPr/>
        </p:nvSpPr>
        <p:spPr>
          <a:xfrm rot="0">
            <a:off x="930165" y="2619774"/>
            <a:ext cx="16427670" cy="7038856"/>
          </a:xfrm>
          <a:prstGeom prst="rect">
            <a:avLst/>
          </a:prstGeom>
        </p:spPr>
        <p:txBody>
          <a:bodyPr anchor="t" rtlCol="false" tIns="0" lIns="0" bIns="0" rIns="0">
            <a:spAutoFit/>
          </a:bodyPr>
          <a:lstStyle/>
          <a:p>
            <a:pPr algn="just" marL="567748" indent="-283874" lvl="1">
              <a:lnSpc>
                <a:spcPts val="3681"/>
              </a:lnSpc>
              <a:buFont typeface="Arial"/>
              <a:buChar char="•"/>
            </a:pPr>
            <a:r>
              <a:rPr lang="en-US" sz="2629" spc="36">
                <a:solidFill>
                  <a:srgbClr val="FCFFFE"/>
                </a:solidFill>
                <a:latin typeface="Lato Bold"/>
              </a:rPr>
              <a:t>Setelah tuning, Model Extreme Gradient Boost mengalami peningkatan signifikan dalam akurasi prediksi, dengan penurunan MAE dari 11,644.74 menjadi 11,337.55 dan MAPE dari 0.2080 menjadi 0.2015. RMSLE juga turun dari 0.2783 menjadi 0.0731, menunjukkan kemampuan model dalam mengurangi kesalahan logaritmik prediksinya. Dalam rentang nilai yang telah dilatih, perkiraan harga rata-ratanya memiliki selisih sekitar 20.15% dari harga yang sebenarnya.</a:t>
            </a:r>
          </a:p>
          <a:p>
            <a:pPr algn="just">
              <a:lnSpc>
                <a:spcPts val="1399"/>
              </a:lnSpc>
            </a:pPr>
          </a:p>
          <a:p>
            <a:pPr algn="just" marL="567748" indent="-283874" lvl="1">
              <a:lnSpc>
                <a:spcPts val="3681"/>
              </a:lnSpc>
              <a:buFont typeface="Arial"/>
              <a:buChar char="•"/>
            </a:pPr>
            <a:r>
              <a:rPr lang="en-US" sz="2629" spc="36">
                <a:solidFill>
                  <a:srgbClr val="FCFFFE"/>
                </a:solidFill>
                <a:latin typeface="Lato Bold"/>
              </a:rPr>
              <a:t>Fitur yang memiliki pengaruh paling signifikan pada model ini adalah Engine Size dan Year </a:t>
            </a:r>
          </a:p>
          <a:p>
            <a:pPr algn="just">
              <a:lnSpc>
                <a:spcPts val="1399"/>
              </a:lnSpc>
            </a:pPr>
          </a:p>
          <a:p>
            <a:pPr algn="just" marL="567748" indent="-283874" lvl="1">
              <a:lnSpc>
                <a:spcPts val="3681"/>
              </a:lnSpc>
              <a:buFont typeface="Arial"/>
              <a:buChar char="•"/>
            </a:pPr>
            <a:r>
              <a:rPr lang="en-US" sz="2629" spc="36">
                <a:solidFill>
                  <a:srgbClr val="FCFFFE"/>
                </a:solidFill>
                <a:latin typeface="Lato Bold"/>
              </a:rPr>
              <a:t>Analisis performa model berdasarkan rentang harga menunjukkan bahwa performa model cenderung bervariasi tergantung pada rentang harga mobil bekas. Rentang harga tertentu mungkin memerlukan penyesuaian atau pemilihan model yang lebih sesuai untuk meningkatkan akurasi prediksi. Evaluasi terus-menerus diperlukan untuk memastikan konsistensi performa dan identifikasi potensi perbaikan lebih lanjut.</a:t>
            </a:r>
          </a:p>
          <a:p>
            <a:pPr algn="just">
              <a:lnSpc>
                <a:spcPts val="1399"/>
              </a:lnSpc>
            </a:pPr>
          </a:p>
          <a:p>
            <a:pPr algn="just" marL="567748" indent="-283874" lvl="1">
              <a:lnSpc>
                <a:spcPts val="3681"/>
              </a:lnSpc>
              <a:buFont typeface="Arial"/>
              <a:buChar char="•"/>
            </a:pPr>
            <a:r>
              <a:rPr lang="en-US" sz="2629" spc="36">
                <a:solidFill>
                  <a:srgbClr val="FCFFFE"/>
                </a:solidFill>
                <a:latin typeface="Lato Bold"/>
              </a:rPr>
              <a:t>Model ini kurang cocok untuk mobil dengan harga sangat rendah (&lt;4k SAR) dan sangat tinggi (&gt;150k SAR), seperti yang terlihat dari hasil tabel prediksi rentang harga. Hal ini menunjukkan bahwa model ini lebih baik digunakan untuk memprediksi harga mobil bekas dalam rentang harga yang lebih moderat.</a:t>
            </a:r>
          </a:p>
        </p:txBody>
      </p:sp>
      <p:grpSp>
        <p:nvGrpSpPr>
          <p:cNvPr name="Group 6" id="6"/>
          <p:cNvGrpSpPr/>
          <p:nvPr/>
        </p:nvGrpSpPr>
        <p:grpSpPr>
          <a:xfrm rot="0">
            <a:off x="-1047246" y="1645977"/>
            <a:ext cx="20382492" cy="621372"/>
            <a:chOff x="0" y="0"/>
            <a:chExt cx="5368228" cy="163654"/>
          </a:xfrm>
        </p:grpSpPr>
        <p:sp>
          <p:nvSpPr>
            <p:cNvPr name="Freeform 7" id="7"/>
            <p:cNvSpPr/>
            <p:nvPr/>
          </p:nvSpPr>
          <p:spPr>
            <a:xfrm flipH="false" flipV="false" rot="0">
              <a:off x="0" y="0"/>
              <a:ext cx="5368229" cy="163654"/>
            </a:xfrm>
            <a:custGeom>
              <a:avLst/>
              <a:gdLst/>
              <a:ahLst/>
              <a:cxnLst/>
              <a:rect r="r" b="b" t="t" l="l"/>
              <a:pathLst>
                <a:path h="163654" w="5368229">
                  <a:moveTo>
                    <a:pt x="0" y="0"/>
                  </a:moveTo>
                  <a:lnTo>
                    <a:pt x="5368229" y="0"/>
                  </a:lnTo>
                  <a:lnTo>
                    <a:pt x="5368229" y="163654"/>
                  </a:lnTo>
                  <a:lnTo>
                    <a:pt x="0" y="163654"/>
                  </a:lnTo>
                  <a:close/>
                </a:path>
              </a:pathLst>
            </a:custGeom>
            <a:solidFill>
              <a:srgbClr val="E2B808"/>
            </a:solidFill>
          </p:spPr>
        </p:sp>
        <p:sp>
          <p:nvSpPr>
            <p:cNvPr name="TextBox 8" id="8"/>
            <p:cNvSpPr txBox="true"/>
            <p:nvPr/>
          </p:nvSpPr>
          <p:spPr>
            <a:xfrm>
              <a:off x="0" y="-47625"/>
              <a:ext cx="5368228" cy="211279"/>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661044" y="2478389"/>
            <a:ext cx="735312" cy="735312"/>
            <a:chOff x="0" y="0"/>
            <a:chExt cx="980417" cy="980417"/>
          </a:xfrm>
        </p:grpSpPr>
        <p:grpSp>
          <p:nvGrpSpPr>
            <p:cNvPr name="Group 10" id="10"/>
            <p:cNvGrpSpPr/>
            <p:nvPr/>
          </p:nvGrpSpPr>
          <p:grpSpPr>
            <a:xfrm rot="0">
              <a:off x="0" y="0"/>
              <a:ext cx="980417" cy="98041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FFE"/>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94271" y="167494"/>
              <a:ext cx="591875" cy="613980"/>
            </a:xfrm>
            <a:prstGeom prst="rect">
              <a:avLst/>
            </a:prstGeom>
          </p:spPr>
          <p:txBody>
            <a:bodyPr anchor="t" rtlCol="false" tIns="0" lIns="0" bIns="0" rIns="0">
              <a:spAutoFit/>
            </a:bodyPr>
            <a:lstStyle/>
            <a:p>
              <a:pPr algn="ctr">
                <a:lnSpc>
                  <a:spcPts val="3943"/>
                </a:lnSpc>
              </a:pPr>
              <a:r>
                <a:rPr lang="en-US" sz="2816">
                  <a:solidFill>
                    <a:srgbClr val="06444A"/>
                  </a:solidFill>
                  <a:latin typeface="Oswald Bold"/>
                </a:rPr>
                <a:t>1</a:t>
              </a:r>
            </a:p>
          </p:txBody>
        </p:sp>
      </p:grpSp>
      <p:grpSp>
        <p:nvGrpSpPr>
          <p:cNvPr name="Group 14" id="14"/>
          <p:cNvGrpSpPr/>
          <p:nvPr/>
        </p:nvGrpSpPr>
        <p:grpSpPr>
          <a:xfrm rot="0">
            <a:off x="661044" y="4957007"/>
            <a:ext cx="735312" cy="735312"/>
            <a:chOff x="0" y="0"/>
            <a:chExt cx="980417" cy="980417"/>
          </a:xfrm>
        </p:grpSpPr>
        <p:grpSp>
          <p:nvGrpSpPr>
            <p:cNvPr name="Group 15" id="15"/>
            <p:cNvGrpSpPr/>
            <p:nvPr/>
          </p:nvGrpSpPr>
          <p:grpSpPr>
            <a:xfrm rot="0">
              <a:off x="0" y="0"/>
              <a:ext cx="980417" cy="98041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FFE"/>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94271" y="167494"/>
              <a:ext cx="591875" cy="613980"/>
            </a:xfrm>
            <a:prstGeom prst="rect">
              <a:avLst/>
            </a:prstGeom>
          </p:spPr>
          <p:txBody>
            <a:bodyPr anchor="t" rtlCol="false" tIns="0" lIns="0" bIns="0" rIns="0">
              <a:spAutoFit/>
            </a:bodyPr>
            <a:lstStyle/>
            <a:p>
              <a:pPr algn="ctr">
                <a:lnSpc>
                  <a:spcPts val="3943"/>
                </a:lnSpc>
              </a:pPr>
              <a:r>
                <a:rPr lang="en-US" sz="2816">
                  <a:solidFill>
                    <a:srgbClr val="06444A"/>
                  </a:solidFill>
                  <a:latin typeface="Oswald Bold"/>
                </a:rPr>
                <a:t>2</a:t>
              </a:r>
            </a:p>
          </p:txBody>
        </p:sp>
      </p:grpSp>
      <p:grpSp>
        <p:nvGrpSpPr>
          <p:cNvPr name="Group 19" id="19"/>
          <p:cNvGrpSpPr/>
          <p:nvPr/>
        </p:nvGrpSpPr>
        <p:grpSpPr>
          <a:xfrm rot="0">
            <a:off x="661044" y="5800121"/>
            <a:ext cx="735312" cy="735312"/>
            <a:chOff x="0" y="0"/>
            <a:chExt cx="980417" cy="980417"/>
          </a:xfrm>
        </p:grpSpPr>
        <p:grpSp>
          <p:nvGrpSpPr>
            <p:cNvPr name="Group 20" id="20"/>
            <p:cNvGrpSpPr/>
            <p:nvPr/>
          </p:nvGrpSpPr>
          <p:grpSpPr>
            <a:xfrm rot="0">
              <a:off x="0" y="0"/>
              <a:ext cx="980417" cy="98041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FFE"/>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94271" y="167494"/>
              <a:ext cx="591875" cy="613980"/>
            </a:xfrm>
            <a:prstGeom prst="rect">
              <a:avLst/>
            </a:prstGeom>
          </p:spPr>
          <p:txBody>
            <a:bodyPr anchor="t" rtlCol="false" tIns="0" lIns="0" bIns="0" rIns="0">
              <a:spAutoFit/>
            </a:bodyPr>
            <a:lstStyle/>
            <a:p>
              <a:pPr algn="ctr">
                <a:lnSpc>
                  <a:spcPts val="3943"/>
                </a:lnSpc>
              </a:pPr>
              <a:r>
                <a:rPr lang="en-US" sz="2816">
                  <a:solidFill>
                    <a:srgbClr val="06444A"/>
                  </a:solidFill>
                  <a:latin typeface="Oswald Bold"/>
                </a:rPr>
                <a:t>3</a:t>
              </a:r>
            </a:p>
          </p:txBody>
        </p:sp>
      </p:grpSp>
      <p:grpSp>
        <p:nvGrpSpPr>
          <p:cNvPr name="Group 24" id="24"/>
          <p:cNvGrpSpPr/>
          <p:nvPr/>
        </p:nvGrpSpPr>
        <p:grpSpPr>
          <a:xfrm rot="0">
            <a:off x="661044" y="8158203"/>
            <a:ext cx="735312" cy="735312"/>
            <a:chOff x="0" y="0"/>
            <a:chExt cx="980417" cy="980417"/>
          </a:xfrm>
        </p:grpSpPr>
        <p:grpSp>
          <p:nvGrpSpPr>
            <p:cNvPr name="Group 25" id="25"/>
            <p:cNvGrpSpPr/>
            <p:nvPr/>
          </p:nvGrpSpPr>
          <p:grpSpPr>
            <a:xfrm rot="0">
              <a:off x="0" y="0"/>
              <a:ext cx="980417" cy="98041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FFE"/>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94271" y="167494"/>
              <a:ext cx="591875" cy="613980"/>
            </a:xfrm>
            <a:prstGeom prst="rect">
              <a:avLst/>
            </a:prstGeom>
          </p:spPr>
          <p:txBody>
            <a:bodyPr anchor="t" rtlCol="false" tIns="0" lIns="0" bIns="0" rIns="0">
              <a:spAutoFit/>
            </a:bodyPr>
            <a:lstStyle/>
            <a:p>
              <a:pPr algn="ctr">
                <a:lnSpc>
                  <a:spcPts val="3943"/>
                </a:lnSpc>
              </a:pPr>
              <a:r>
                <a:rPr lang="en-US" sz="2816">
                  <a:solidFill>
                    <a:srgbClr val="06444A"/>
                  </a:solidFill>
                  <a:latin typeface="Oswald Bold"/>
                </a:rPr>
                <a:t>4</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11511720" y="0"/>
            <a:ext cx="7328757" cy="10287000"/>
            <a:chOff x="0" y="0"/>
            <a:chExt cx="9771676" cy="13716000"/>
          </a:xfrm>
        </p:grpSpPr>
        <p:pic>
          <p:nvPicPr>
            <p:cNvPr name="Picture 3" id="3"/>
            <p:cNvPicPr>
              <a:picLocks noChangeAspect="true"/>
            </p:cNvPicPr>
            <p:nvPr/>
          </p:nvPicPr>
          <p:blipFill>
            <a:blip r:embed="rId2"/>
            <a:srcRect l="26267" t="0" r="26267" b="0"/>
            <a:stretch>
              <a:fillRect/>
            </a:stretch>
          </p:blipFill>
          <p:spPr>
            <a:xfrm flipH="false" flipV="false">
              <a:off x="0" y="0"/>
              <a:ext cx="9771676" cy="13716000"/>
            </a:xfrm>
            <a:prstGeom prst="rect">
              <a:avLst/>
            </a:prstGeom>
          </p:spPr>
        </p:pic>
      </p:grpSp>
      <p:grpSp>
        <p:nvGrpSpPr>
          <p:cNvPr name="Group 4" id="4"/>
          <p:cNvGrpSpPr/>
          <p:nvPr/>
        </p:nvGrpSpPr>
        <p:grpSpPr>
          <a:xfrm rot="0">
            <a:off x="-584135" y="1379086"/>
            <a:ext cx="7220200" cy="883819"/>
            <a:chOff x="0" y="0"/>
            <a:chExt cx="1901616" cy="232775"/>
          </a:xfrm>
        </p:grpSpPr>
        <p:sp>
          <p:nvSpPr>
            <p:cNvPr name="Freeform 5" id="5"/>
            <p:cNvSpPr/>
            <p:nvPr/>
          </p:nvSpPr>
          <p:spPr>
            <a:xfrm flipH="false" flipV="false" rot="0">
              <a:off x="0" y="0"/>
              <a:ext cx="1901616" cy="232775"/>
            </a:xfrm>
            <a:custGeom>
              <a:avLst/>
              <a:gdLst/>
              <a:ahLst/>
              <a:cxnLst/>
              <a:rect r="r" b="b" t="t" l="l"/>
              <a:pathLst>
                <a:path h="232775" w="1901616">
                  <a:moveTo>
                    <a:pt x="107226" y="0"/>
                  </a:moveTo>
                  <a:lnTo>
                    <a:pt x="1794390" y="0"/>
                  </a:lnTo>
                  <a:cubicBezTo>
                    <a:pt x="1853610" y="0"/>
                    <a:pt x="1901616" y="48007"/>
                    <a:pt x="1901616" y="107226"/>
                  </a:cubicBezTo>
                  <a:lnTo>
                    <a:pt x="1901616" y="125550"/>
                  </a:lnTo>
                  <a:cubicBezTo>
                    <a:pt x="1901616" y="153988"/>
                    <a:pt x="1890319" y="181261"/>
                    <a:pt x="1870211" y="201370"/>
                  </a:cubicBezTo>
                  <a:cubicBezTo>
                    <a:pt x="1850102" y="221478"/>
                    <a:pt x="1822828" y="232775"/>
                    <a:pt x="1794390" y="232775"/>
                  </a:cubicBezTo>
                  <a:lnTo>
                    <a:pt x="107226" y="232775"/>
                  </a:lnTo>
                  <a:cubicBezTo>
                    <a:pt x="78788" y="232775"/>
                    <a:pt x="51514" y="221478"/>
                    <a:pt x="31406" y="201370"/>
                  </a:cubicBezTo>
                  <a:cubicBezTo>
                    <a:pt x="11297" y="181261"/>
                    <a:pt x="0" y="153988"/>
                    <a:pt x="0" y="125550"/>
                  </a:cubicBezTo>
                  <a:lnTo>
                    <a:pt x="0" y="107226"/>
                  </a:lnTo>
                  <a:cubicBezTo>
                    <a:pt x="0" y="48007"/>
                    <a:pt x="48007" y="0"/>
                    <a:pt x="107226" y="0"/>
                  </a:cubicBezTo>
                  <a:close/>
                </a:path>
              </a:pathLst>
            </a:custGeom>
            <a:gradFill rotWithShape="true">
              <a:gsLst>
                <a:gs pos="0">
                  <a:srgbClr val="FFD230">
                    <a:alpha val="100000"/>
                  </a:srgbClr>
                </a:gs>
                <a:gs pos="100000">
                  <a:srgbClr val="FBA309">
                    <a:alpha val="100000"/>
                  </a:srgbClr>
                </a:gs>
              </a:gsLst>
              <a:lin ang="0"/>
            </a:gradFill>
          </p:spPr>
        </p:sp>
        <p:sp>
          <p:nvSpPr>
            <p:cNvPr name="TextBox 6" id="6"/>
            <p:cNvSpPr txBox="true"/>
            <p:nvPr/>
          </p:nvSpPr>
          <p:spPr>
            <a:xfrm>
              <a:off x="0" y="-47625"/>
              <a:ext cx="1901616" cy="280400"/>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299049" y="219042"/>
            <a:ext cx="6337015" cy="877569"/>
          </a:xfrm>
          <a:prstGeom prst="rect">
            <a:avLst/>
          </a:prstGeom>
        </p:spPr>
        <p:txBody>
          <a:bodyPr anchor="t" rtlCol="false" tIns="0" lIns="0" bIns="0" rIns="0">
            <a:spAutoFit/>
          </a:bodyPr>
          <a:lstStyle/>
          <a:p>
            <a:pPr>
              <a:lnSpc>
                <a:spcPts val="7280"/>
              </a:lnSpc>
            </a:pPr>
            <a:r>
              <a:rPr lang="en-US" sz="5200">
                <a:solidFill>
                  <a:srgbClr val="FFD230"/>
                </a:solidFill>
                <a:latin typeface="Oswald Bold"/>
              </a:rPr>
              <a:t>REKOMENDASI</a:t>
            </a:r>
          </a:p>
        </p:txBody>
      </p:sp>
      <p:sp>
        <p:nvSpPr>
          <p:cNvPr name="TextBox 8" id="8"/>
          <p:cNvSpPr txBox="true"/>
          <p:nvPr/>
        </p:nvSpPr>
        <p:spPr>
          <a:xfrm rot="0">
            <a:off x="299049" y="1554296"/>
            <a:ext cx="4789223" cy="533400"/>
          </a:xfrm>
          <a:prstGeom prst="rect">
            <a:avLst/>
          </a:prstGeom>
        </p:spPr>
        <p:txBody>
          <a:bodyPr anchor="t" rtlCol="false" tIns="0" lIns="0" bIns="0" rIns="0">
            <a:spAutoFit/>
          </a:bodyPr>
          <a:lstStyle/>
          <a:p>
            <a:pPr algn="just">
              <a:lnSpc>
                <a:spcPts val="4200"/>
              </a:lnSpc>
            </a:pPr>
            <a:r>
              <a:rPr lang="en-US" sz="3500">
                <a:solidFill>
                  <a:srgbClr val="06444A"/>
                </a:solidFill>
                <a:latin typeface="Oswald Bold"/>
              </a:rPr>
              <a:t>REKOMENDASI BISNIS</a:t>
            </a:r>
          </a:p>
        </p:txBody>
      </p:sp>
      <p:sp>
        <p:nvSpPr>
          <p:cNvPr name="TextBox 9" id="9"/>
          <p:cNvSpPr txBox="true"/>
          <p:nvPr/>
        </p:nvSpPr>
        <p:spPr>
          <a:xfrm rot="0">
            <a:off x="150226" y="2501030"/>
            <a:ext cx="10985179" cy="74326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spc="34">
                <a:solidFill>
                  <a:srgbClr val="FCFFFE"/>
                </a:solidFill>
                <a:latin typeface="Lato Bold"/>
              </a:rPr>
              <a:t>Fokuskan strategi penjualan pada mobil bekas dengan harga moderat, karena model ini kurang cocok untuk memprediksi harga mobil dengan harga sangat rendah (&lt;4k SAR) dan sangat tinggi (&gt;150k SAR). Ini dapat dilakukan dengan memperkuat promosi dan penjualan untuk mobil bekas.</a:t>
            </a:r>
          </a:p>
          <a:p>
            <a:pPr algn="just" marL="539749" indent="-269875" lvl="1">
              <a:lnSpc>
                <a:spcPts val="3499"/>
              </a:lnSpc>
              <a:buFont typeface="Arial"/>
              <a:buChar char="•"/>
            </a:pPr>
            <a:r>
              <a:rPr lang="en-US" sz="2499" spc="34">
                <a:solidFill>
                  <a:srgbClr val="FCFFFE"/>
                </a:solidFill>
                <a:latin typeface="Lato Bold"/>
              </a:rPr>
              <a:t>Gunakan hasil analisis performa model berdasarkan rentang harga untuk menyesuaikan strategi penjualan dan promosi fokuskan upaya pemasaran pada rentang harga 20k-150k untuk meningkatkan konversi penjualan.</a:t>
            </a:r>
          </a:p>
          <a:p>
            <a:pPr algn="just" marL="539749" indent="-269875" lvl="1">
              <a:lnSpc>
                <a:spcPts val="3499"/>
              </a:lnSpc>
              <a:buFont typeface="Arial"/>
              <a:buChar char="•"/>
            </a:pPr>
            <a:r>
              <a:rPr lang="en-US" sz="2499" spc="34">
                <a:solidFill>
                  <a:srgbClr val="FCFFFE"/>
                </a:solidFill>
                <a:latin typeface="Lato Bold"/>
              </a:rPr>
              <a:t>Tingkatkan layanan pelanggan dengan menyediakan informasi yang lebih rinci tentang proses pembelian, garansi, dan layanan purna jual. Hal ini dapat membantu meningkatkan kepercayaan pelanggan dan memperkuat hubungan jangka panjang dengan mereka.</a:t>
            </a:r>
          </a:p>
          <a:p>
            <a:pPr algn="just" marL="539749" indent="-269875" lvl="1">
              <a:lnSpc>
                <a:spcPts val="3499"/>
              </a:lnSpc>
              <a:buFont typeface="Arial"/>
              <a:buChar char="•"/>
            </a:pPr>
            <a:r>
              <a:rPr lang="en-US" sz="2499" spc="34">
                <a:solidFill>
                  <a:srgbClr val="FCFFFE"/>
                </a:solidFill>
                <a:latin typeface="Lato Bold"/>
              </a:rPr>
              <a:t>Manfaatkan teknologi digital seperti aplikasi seluler atau platform online untuk memperluas jangkauan dan kenyamanan pelanggan. Ini juga dapat membantu dalam mengumpulkan data pelanggan yang lebih rinci untuk analisis lebih lanjut.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55" r="0" b="-7555"/>
            </a:stretch>
          </a:blipFill>
        </p:spPr>
      </p:sp>
      <p:sp>
        <p:nvSpPr>
          <p:cNvPr name="Freeform 3" id="3"/>
          <p:cNvSpPr/>
          <p:nvPr/>
        </p:nvSpPr>
        <p:spPr>
          <a:xfrm flipH="true" flipV="true" rot="0">
            <a:off x="14536575" y="6463306"/>
            <a:ext cx="3943350" cy="4114800"/>
          </a:xfrm>
          <a:custGeom>
            <a:avLst/>
            <a:gdLst/>
            <a:ahLst/>
            <a:cxnLst/>
            <a:rect r="r" b="b" t="t" l="l"/>
            <a:pathLst>
              <a:path h="4114800" w="3943350">
                <a:moveTo>
                  <a:pt x="3943350" y="4114800"/>
                </a:moveTo>
                <a:lnTo>
                  <a:pt x="0" y="4114800"/>
                </a:lnTo>
                <a:lnTo>
                  <a:pt x="0" y="0"/>
                </a:lnTo>
                <a:lnTo>
                  <a:pt x="3943350" y="0"/>
                </a:lnTo>
                <a:lnTo>
                  <a:pt x="394335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1925" y="-114333"/>
            <a:ext cx="3943350" cy="4114800"/>
          </a:xfrm>
          <a:custGeom>
            <a:avLst/>
            <a:gdLst/>
            <a:ahLst/>
            <a:cxnLst/>
            <a:rect r="r" b="b" t="t" l="l"/>
            <a:pathLst>
              <a:path h="4114800" w="3943350">
                <a:moveTo>
                  <a:pt x="0" y="0"/>
                </a:moveTo>
                <a:lnTo>
                  <a:pt x="3943350" y="0"/>
                </a:lnTo>
                <a:lnTo>
                  <a:pt x="394335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107302" y="773592"/>
            <a:ext cx="4073397" cy="1028700"/>
          </a:xfrm>
          <a:prstGeom prst="rect">
            <a:avLst/>
          </a:prstGeom>
        </p:spPr>
        <p:txBody>
          <a:bodyPr anchor="t" rtlCol="false" tIns="0" lIns="0" bIns="0" rIns="0">
            <a:spAutoFit/>
          </a:bodyPr>
          <a:lstStyle/>
          <a:p>
            <a:pPr algn="ctr">
              <a:lnSpc>
                <a:spcPts val="8400"/>
              </a:lnSpc>
            </a:pPr>
            <a:r>
              <a:rPr lang="en-US" sz="6000">
                <a:solidFill>
                  <a:srgbClr val="FFFFFF"/>
                </a:solidFill>
                <a:latin typeface="Oswald Bold"/>
              </a:rPr>
              <a:t>CONTENS</a:t>
            </a:r>
          </a:p>
        </p:txBody>
      </p:sp>
      <p:sp>
        <p:nvSpPr>
          <p:cNvPr name="TextBox 6" id="6"/>
          <p:cNvSpPr txBox="true"/>
          <p:nvPr/>
        </p:nvSpPr>
        <p:spPr>
          <a:xfrm rot="0">
            <a:off x="2207615" y="2059467"/>
            <a:ext cx="13872770" cy="1553845"/>
          </a:xfrm>
          <a:prstGeom prst="rect">
            <a:avLst/>
          </a:prstGeom>
        </p:spPr>
        <p:txBody>
          <a:bodyPr anchor="t" rtlCol="false" tIns="0" lIns="0" bIns="0" rIns="0">
            <a:spAutoFit/>
          </a:bodyPr>
          <a:lstStyle/>
          <a:p>
            <a:pPr algn="ctr">
              <a:lnSpc>
                <a:spcPts val="3079"/>
              </a:lnSpc>
            </a:pPr>
            <a:r>
              <a:rPr lang="en-US" sz="2199" spc="30">
                <a:solidFill>
                  <a:srgbClr val="FFFFFF"/>
                </a:solidFill>
                <a:latin typeface="Lato Bold"/>
              </a:rPr>
              <a:t>Dataset ini berisi 5624 catatan mobil bekas yang dikumpulkan dari syarah.com, sebuah platform online yang menyediakan layanan jual-beli mobil bekas di Arab Saudi. Setiap baris mewakili satu mobil bekas, dengan informasi tambahan seperti merek, model, tahun pembuatan, asal, opsi, kapasitas mesin, jenis transmisi, jarak tempuh, harga di daerah tertentu, dan kemungkinan untuk ditawar.</a:t>
            </a:r>
          </a:p>
        </p:txBody>
      </p:sp>
      <p:sp>
        <p:nvSpPr>
          <p:cNvPr name="Freeform 7" id="7"/>
          <p:cNvSpPr/>
          <p:nvPr/>
        </p:nvSpPr>
        <p:spPr>
          <a:xfrm flipH="false" flipV="false" rot="0">
            <a:off x="3795589" y="4156237"/>
            <a:ext cx="5254546" cy="978659"/>
          </a:xfrm>
          <a:custGeom>
            <a:avLst/>
            <a:gdLst/>
            <a:ahLst/>
            <a:cxnLst/>
            <a:rect r="r" b="b" t="t" l="l"/>
            <a:pathLst>
              <a:path h="978659" w="5254546">
                <a:moveTo>
                  <a:pt x="0" y="0"/>
                </a:moveTo>
                <a:lnTo>
                  <a:pt x="5254546" y="0"/>
                </a:lnTo>
                <a:lnTo>
                  <a:pt x="5254546" y="978659"/>
                </a:lnTo>
                <a:lnTo>
                  <a:pt x="0" y="9786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260203" y="4311104"/>
            <a:ext cx="3412053" cy="698500"/>
          </a:xfrm>
          <a:prstGeom prst="rect">
            <a:avLst/>
          </a:prstGeom>
        </p:spPr>
        <p:txBody>
          <a:bodyPr anchor="t" rtlCol="false" tIns="0" lIns="0" bIns="0" rIns="0">
            <a:spAutoFit/>
          </a:bodyPr>
          <a:lstStyle/>
          <a:p>
            <a:pPr>
              <a:lnSpc>
                <a:spcPts val="2749"/>
              </a:lnSpc>
            </a:pPr>
            <a:r>
              <a:rPr lang="en-US" sz="2499" spc="34">
                <a:solidFill>
                  <a:srgbClr val="000000"/>
                </a:solidFill>
                <a:latin typeface="Lato Bold"/>
              </a:rPr>
              <a:t>Bussiness Problem Undestanding</a:t>
            </a:r>
          </a:p>
        </p:txBody>
      </p:sp>
      <p:sp>
        <p:nvSpPr>
          <p:cNvPr name="Freeform 9" id="9"/>
          <p:cNvSpPr/>
          <p:nvPr/>
        </p:nvSpPr>
        <p:spPr>
          <a:xfrm flipH="false" flipV="false" rot="0">
            <a:off x="9237865" y="4855472"/>
            <a:ext cx="5254546" cy="978659"/>
          </a:xfrm>
          <a:custGeom>
            <a:avLst/>
            <a:gdLst/>
            <a:ahLst/>
            <a:cxnLst/>
            <a:rect r="r" b="b" t="t" l="l"/>
            <a:pathLst>
              <a:path h="978659" w="5254546">
                <a:moveTo>
                  <a:pt x="0" y="0"/>
                </a:moveTo>
                <a:lnTo>
                  <a:pt x="5254546" y="0"/>
                </a:lnTo>
                <a:lnTo>
                  <a:pt x="5254546" y="978659"/>
                </a:lnTo>
                <a:lnTo>
                  <a:pt x="0" y="9786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668165" y="5176527"/>
            <a:ext cx="3532996" cy="355600"/>
          </a:xfrm>
          <a:prstGeom prst="rect">
            <a:avLst/>
          </a:prstGeom>
        </p:spPr>
        <p:txBody>
          <a:bodyPr anchor="t" rtlCol="false" tIns="0" lIns="0" bIns="0" rIns="0">
            <a:spAutoFit/>
          </a:bodyPr>
          <a:lstStyle/>
          <a:p>
            <a:pPr>
              <a:lnSpc>
                <a:spcPts val="2749"/>
              </a:lnSpc>
            </a:pPr>
            <a:r>
              <a:rPr lang="en-US" sz="2499" spc="34">
                <a:solidFill>
                  <a:srgbClr val="000000"/>
                </a:solidFill>
                <a:latin typeface="Lato Bold"/>
              </a:rPr>
              <a:t>Data Understanding</a:t>
            </a:r>
          </a:p>
        </p:txBody>
      </p:sp>
      <p:sp>
        <p:nvSpPr>
          <p:cNvPr name="Freeform 11" id="11"/>
          <p:cNvSpPr/>
          <p:nvPr/>
        </p:nvSpPr>
        <p:spPr>
          <a:xfrm flipH="false" flipV="false" rot="0">
            <a:off x="3795589" y="5853181"/>
            <a:ext cx="5254546" cy="978659"/>
          </a:xfrm>
          <a:custGeom>
            <a:avLst/>
            <a:gdLst/>
            <a:ahLst/>
            <a:cxnLst/>
            <a:rect r="r" b="b" t="t" l="l"/>
            <a:pathLst>
              <a:path h="978659" w="5254546">
                <a:moveTo>
                  <a:pt x="0" y="0"/>
                </a:moveTo>
                <a:lnTo>
                  <a:pt x="5254546" y="0"/>
                </a:lnTo>
                <a:lnTo>
                  <a:pt x="5254546" y="978660"/>
                </a:lnTo>
                <a:lnTo>
                  <a:pt x="0" y="9786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5260203" y="6145281"/>
            <a:ext cx="3152973" cy="422275"/>
          </a:xfrm>
          <a:prstGeom prst="rect">
            <a:avLst/>
          </a:prstGeom>
        </p:spPr>
        <p:txBody>
          <a:bodyPr anchor="t" rtlCol="false" tIns="0" lIns="0" bIns="0" rIns="0">
            <a:spAutoFit/>
          </a:bodyPr>
          <a:lstStyle/>
          <a:p>
            <a:pPr>
              <a:lnSpc>
                <a:spcPts val="3499"/>
              </a:lnSpc>
            </a:pPr>
            <a:r>
              <a:rPr lang="en-US" sz="2499" spc="34">
                <a:solidFill>
                  <a:srgbClr val="000000"/>
                </a:solidFill>
                <a:latin typeface="Lato Bold"/>
              </a:rPr>
              <a:t>Data Preprocessing</a:t>
            </a:r>
          </a:p>
        </p:txBody>
      </p:sp>
      <p:sp>
        <p:nvSpPr>
          <p:cNvPr name="Freeform 13" id="13"/>
          <p:cNvSpPr/>
          <p:nvPr/>
        </p:nvSpPr>
        <p:spPr>
          <a:xfrm flipH="false" flipV="false" rot="0">
            <a:off x="9237865" y="6567556"/>
            <a:ext cx="5254546" cy="978659"/>
          </a:xfrm>
          <a:custGeom>
            <a:avLst/>
            <a:gdLst/>
            <a:ahLst/>
            <a:cxnLst/>
            <a:rect r="r" b="b" t="t" l="l"/>
            <a:pathLst>
              <a:path h="978659" w="5254546">
                <a:moveTo>
                  <a:pt x="0" y="0"/>
                </a:moveTo>
                <a:lnTo>
                  <a:pt x="5254546" y="0"/>
                </a:lnTo>
                <a:lnTo>
                  <a:pt x="5254546" y="978660"/>
                </a:lnTo>
                <a:lnTo>
                  <a:pt x="0" y="9786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0717354" y="6821936"/>
            <a:ext cx="3152973" cy="422275"/>
          </a:xfrm>
          <a:prstGeom prst="rect">
            <a:avLst/>
          </a:prstGeom>
        </p:spPr>
        <p:txBody>
          <a:bodyPr anchor="t" rtlCol="false" tIns="0" lIns="0" bIns="0" rIns="0">
            <a:spAutoFit/>
          </a:bodyPr>
          <a:lstStyle/>
          <a:p>
            <a:pPr>
              <a:lnSpc>
                <a:spcPts val="3499"/>
              </a:lnSpc>
            </a:pPr>
            <a:r>
              <a:rPr lang="en-US" sz="2499" spc="34">
                <a:solidFill>
                  <a:srgbClr val="000000"/>
                </a:solidFill>
                <a:latin typeface="Lato Bold"/>
              </a:rPr>
              <a:t>Modelling</a:t>
            </a:r>
          </a:p>
        </p:txBody>
      </p:sp>
      <p:sp>
        <p:nvSpPr>
          <p:cNvPr name="Freeform 15" id="15"/>
          <p:cNvSpPr/>
          <p:nvPr/>
        </p:nvSpPr>
        <p:spPr>
          <a:xfrm flipH="false" flipV="false" rot="0">
            <a:off x="3795589" y="7546216"/>
            <a:ext cx="5254546" cy="978659"/>
          </a:xfrm>
          <a:custGeom>
            <a:avLst/>
            <a:gdLst/>
            <a:ahLst/>
            <a:cxnLst/>
            <a:rect r="r" b="b" t="t" l="l"/>
            <a:pathLst>
              <a:path h="978659" w="5254546">
                <a:moveTo>
                  <a:pt x="0" y="0"/>
                </a:moveTo>
                <a:lnTo>
                  <a:pt x="5254546" y="0"/>
                </a:lnTo>
                <a:lnTo>
                  <a:pt x="5254546" y="978659"/>
                </a:lnTo>
                <a:lnTo>
                  <a:pt x="0" y="9786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5260203" y="7800595"/>
            <a:ext cx="2680533" cy="422275"/>
          </a:xfrm>
          <a:prstGeom prst="rect">
            <a:avLst/>
          </a:prstGeom>
        </p:spPr>
        <p:txBody>
          <a:bodyPr anchor="t" rtlCol="false" tIns="0" lIns="0" bIns="0" rIns="0">
            <a:spAutoFit/>
          </a:bodyPr>
          <a:lstStyle/>
          <a:p>
            <a:pPr>
              <a:lnSpc>
                <a:spcPts val="3499"/>
              </a:lnSpc>
            </a:pPr>
            <a:r>
              <a:rPr lang="en-US" sz="2499" spc="34">
                <a:solidFill>
                  <a:srgbClr val="000000"/>
                </a:solidFill>
                <a:latin typeface="Lato Bold"/>
              </a:rPr>
              <a:t>Conclusion</a:t>
            </a:r>
          </a:p>
        </p:txBody>
      </p:sp>
      <p:sp>
        <p:nvSpPr>
          <p:cNvPr name="Freeform 17" id="17"/>
          <p:cNvSpPr/>
          <p:nvPr/>
        </p:nvSpPr>
        <p:spPr>
          <a:xfrm flipH="false" flipV="false" rot="0">
            <a:off x="9237865" y="8279641"/>
            <a:ext cx="5254546" cy="978659"/>
          </a:xfrm>
          <a:custGeom>
            <a:avLst/>
            <a:gdLst/>
            <a:ahLst/>
            <a:cxnLst/>
            <a:rect r="r" b="b" t="t" l="l"/>
            <a:pathLst>
              <a:path h="978659" w="5254546">
                <a:moveTo>
                  <a:pt x="0" y="0"/>
                </a:moveTo>
                <a:lnTo>
                  <a:pt x="5254546" y="0"/>
                </a:lnTo>
                <a:lnTo>
                  <a:pt x="5254546" y="978659"/>
                </a:lnTo>
                <a:lnTo>
                  <a:pt x="0" y="9786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0717354" y="8536816"/>
            <a:ext cx="3564453" cy="422275"/>
          </a:xfrm>
          <a:prstGeom prst="rect">
            <a:avLst/>
          </a:prstGeom>
        </p:spPr>
        <p:txBody>
          <a:bodyPr anchor="t" rtlCol="false" tIns="0" lIns="0" bIns="0" rIns="0">
            <a:spAutoFit/>
          </a:bodyPr>
          <a:lstStyle/>
          <a:p>
            <a:pPr>
              <a:lnSpc>
                <a:spcPts val="3499"/>
              </a:lnSpc>
            </a:pPr>
            <a:r>
              <a:rPr lang="en-US" sz="2499" spc="34">
                <a:solidFill>
                  <a:srgbClr val="000000"/>
                </a:solidFill>
                <a:latin typeface="Lato Bold"/>
              </a:rPr>
              <a:t>Recommendation</a:t>
            </a:r>
          </a:p>
        </p:txBody>
      </p:sp>
      <p:sp>
        <p:nvSpPr>
          <p:cNvPr name="TextBox 19" id="19"/>
          <p:cNvSpPr txBox="true"/>
          <p:nvPr/>
        </p:nvSpPr>
        <p:spPr>
          <a:xfrm rot="0">
            <a:off x="3998395" y="4313545"/>
            <a:ext cx="595058" cy="572050"/>
          </a:xfrm>
          <a:prstGeom prst="rect">
            <a:avLst/>
          </a:prstGeom>
        </p:spPr>
        <p:txBody>
          <a:bodyPr anchor="t" rtlCol="false" tIns="0" lIns="0" bIns="0" rIns="0">
            <a:spAutoFit/>
          </a:bodyPr>
          <a:lstStyle/>
          <a:p>
            <a:pPr algn="ctr">
              <a:lnSpc>
                <a:spcPts val="4694"/>
              </a:lnSpc>
            </a:pPr>
            <a:r>
              <a:rPr lang="en-US" sz="3353">
                <a:solidFill>
                  <a:srgbClr val="06444A"/>
                </a:solidFill>
                <a:latin typeface="Gagalin"/>
              </a:rPr>
              <a:t>1</a:t>
            </a:r>
          </a:p>
        </p:txBody>
      </p:sp>
      <p:sp>
        <p:nvSpPr>
          <p:cNvPr name="TextBox 20" id="20"/>
          <p:cNvSpPr txBox="true"/>
          <p:nvPr/>
        </p:nvSpPr>
        <p:spPr>
          <a:xfrm rot="0">
            <a:off x="9456046" y="5025439"/>
            <a:ext cx="595058" cy="572050"/>
          </a:xfrm>
          <a:prstGeom prst="rect">
            <a:avLst/>
          </a:prstGeom>
        </p:spPr>
        <p:txBody>
          <a:bodyPr anchor="t" rtlCol="false" tIns="0" lIns="0" bIns="0" rIns="0">
            <a:spAutoFit/>
          </a:bodyPr>
          <a:lstStyle/>
          <a:p>
            <a:pPr algn="ctr">
              <a:lnSpc>
                <a:spcPts val="4694"/>
              </a:lnSpc>
            </a:pPr>
            <a:r>
              <a:rPr lang="en-US" sz="3353">
                <a:solidFill>
                  <a:srgbClr val="06444A"/>
                </a:solidFill>
                <a:latin typeface="Gagalin"/>
              </a:rPr>
              <a:t>2</a:t>
            </a:r>
          </a:p>
        </p:txBody>
      </p:sp>
      <p:sp>
        <p:nvSpPr>
          <p:cNvPr name="TextBox 21" id="21"/>
          <p:cNvSpPr txBox="true"/>
          <p:nvPr/>
        </p:nvSpPr>
        <p:spPr>
          <a:xfrm rot="0">
            <a:off x="3998395" y="6028875"/>
            <a:ext cx="595058" cy="572050"/>
          </a:xfrm>
          <a:prstGeom prst="rect">
            <a:avLst/>
          </a:prstGeom>
        </p:spPr>
        <p:txBody>
          <a:bodyPr anchor="t" rtlCol="false" tIns="0" lIns="0" bIns="0" rIns="0">
            <a:spAutoFit/>
          </a:bodyPr>
          <a:lstStyle/>
          <a:p>
            <a:pPr algn="ctr">
              <a:lnSpc>
                <a:spcPts val="4694"/>
              </a:lnSpc>
            </a:pPr>
            <a:r>
              <a:rPr lang="en-US" sz="3353">
                <a:solidFill>
                  <a:srgbClr val="06444A"/>
                </a:solidFill>
                <a:latin typeface="Gagalin"/>
              </a:rPr>
              <a:t>3</a:t>
            </a:r>
          </a:p>
        </p:txBody>
      </p:sp>
      <p:sp>
        <p:nvSpPr>
          <p:cNvPr name="TextBox 22" id="22"/>
          <p:cNvSpPr txBox="true"/>
          <p:nvPr/>
        </p:nvSpPr>
        <p:spPr>
          <a:xfrm rot="0">
            <a:off x="3998395" y="7732753"/>
            <a:ext cx="595058" cy="572050"/>
          </a:xfrm>
          <a:prstGeom prst="rect">
            <a:avLst/>
          </a:prstGeom>
        </p:spPr>
        <p:txBody>
          <a:bodyPr anchor="t" rtlCol="false" tIns="0" lIns="0" bIns="0" rIns="0">
            <a:spAutoFit/>
          </a:bodyPr>
          <a:lstStyle/>
          <a:p>
            <a:pPr algn="ctr">
              <a:lnSpc>
                <a:spcPts val="4694"/>
              </a:lnSpc>
            </a:pPr>
            <a:r>
              <a:rPr lang="en-US" sz="3353">
                <a:solidFill>
                  <a:srgbClr val="06444A"/>
                </a:solidFill>
                <a:latin typeface="Gagalin"/>
              </a:rPr>
              <a:t>5</a:t>
            </a:r>
          </a:p>
        </p:txBody>
      </p:sp>
      <p:sp>
        <p:nvSpPr>
          <p:cNvPr name="TextBox 23" id="23"/>
          <p:cNvSpPr txBox="true"/>
          <p:nvPr/>
        </p:nvSpPr>
        <p:spPr>
          <a:xfrm rot="0">
            <a:off x="9456046" y="6737524"/>
            <a:ext cx="595058" cy="572050"/>
          </a:xfrm>
          <a:prstGeom prst="rect">
            <a:avLst/>
          </a:prstGeom>
        </p:spPr>
        <p:txBody>
          <a:bodyPr anchor="t" rtlCol="false" tIns="0" lIns="0" bIns="0" rIns="0">
            <a:spAutoFit/>
          </a:bodyPr>
          <a:lstStyle/>
          <a:p>
            <a:pPr algn="ctr">
              <a:lnSpc>
                <a:spcPts val="4694"/>
              </a:lnSpc>
            </a:pPr>
            <a:r>
              <a:rPr lang="en-US" sz="3353">
                <a:solidFill>
                  <a:srgbClr val="06444A"/>
                </a:solidFill>
                <a:latin typeface="Gagalin"/>
              </a:rPr>
              <a:t>4</a:t>
            </a:r>
          </a:p>
        </p:txBody>
      </p:sp>
      <p:sp>
        <p:nvSpPr>
          <p:cNvPr name="TextBox 24" id="24"/>
          <p:cNvSpPr txBox="true"/>
          <p:nvPr/>
        </p:nvSpPr>
        <p:spPr>
          <a:xfrm rot="0">
            <a:off x="9456046" y="8445306"/>
            <a:ext cx="595058" cy="572050"/>
          </a:xfrm>
          <a:prstGeom prst="rect">
            <a:avLst/>
          </a:prstGeom>
        </p:spPr>
        <p:txBody>
          <a:bodyPr anchor="t" rtlCol="false" tIns="0" lIns="0" bIns="0" rIns="0">
            <a:spAutoFit/>
          </a:bodyPr>
          <a:lstStyle/>
          <a:p>
            <a:pPr algn="ctr">
              <a:lnSpc>
                <a:spcPts val="4694"/>
              </a:lnSpc>
            </a:pPr>
            <a:r>
              <a:rPr lang="en-US" sz="3353">
                <a:solidFill>
                  <a:srgbClr val="06444A"/>
                </a:solidFill>
                <a:latin typeface="Gagalin"/>
              </a:rPr>
              <a:t>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2939712" y="0"/>
            <a:ext cx="8994276" cy="10287000"/>
            <a:chOff x="0" y="0"/>
            <a:chExt cx="11992368" cy="13716000"/>
          </a:xfrm>
        </p:grpSpPr>
        <p:pic>
          <p:nvPicPr>
            <p:cNvPr name="Picture 3" id="3"/>
            <p:cNvPicPr>
              <a:picLocks noChangeAspect="true"/>
            </p:cNvPicPr>
            <p:nvPr/>
          </p:nvPicPr>
          <p:blipFill>
            <a:blip r:embed="rId2"/>
            <a:srcRect l="24152" t="0" r="24152" b="0"/>
            <a:stretch>
              <a:fillRect/>
            </a:stretch>
          </p:blipFill>
          <p:spPr>
            <a:xfrm flipH="false" flipV="false">
              <a:off x="0" y="0"/>
              <a:ext cx="11992368" cy="13716000"/>
            </a:xfrm>
            <a:prstGeom prst="rect">
              <a:avLst/>
            </a:prstGeom>
          </p:spPr>
        </p:pic>
      </p:grpSp>
      <p:grpSp>
        <p:nvGrpSpPr>
          <p:cNvPr name="Group 4" id="4"/>
          <p:cNvGrpSpPr/>
          <p:nvPr/>
        </p:nvGrpSpPr>
        <p:grpSpPr>
          <a:xfrm rot="0">
            <a:off x="9924703" y="350014"/>
            <a:ext cx="8697659" cy="883819"/>
            <a:chOff x="0" y="0"/>
            <a:chExt cx="11596879" cy="1178425"/>
          </a:xfrm>
        </p:grpSpPr>
        <p:grpSp>
          <p:nvGrpSpPr>
            <p:cNvPr name="Group 5" id="5"/>
            <p:cNvGrpSpPr/>
            <p:nvPr/>
          </p:nvGrpSpPr>
          <p:grpSpPr>
            <a:xfrm rot="0">
              <a:off x="0" y="0"/>
              <a:ext cx="11596879" cy="1178425"/>
              <a:chOff x="0" y="0"/>
              <a:chExt cx="2290741" cy="232775"/>
            </a:xfrm>
          </p:grpSpPr>
          <p:sp>
            <p:nvSpPr>
              <p:cNvPr name="Freeform 6" id="6"/>
              <p:cNvSpPr/>
              <p:nvPr/>
            </p:nvSpPr>
            <p:spPr>
              <a:xfrm flipH="false" flipV="false" rot="0">
                <a:off x="0" y="0"/>
                <a:ext cx="2290741" cy="232775"/>
              </a:xfrm>
              <a:custGeom>
                <a:avLst/>
                <a:gdLst/>
                <a:ahLst/>
                <a:cxnLst/>
                <a:rect r="r" b="b" t="t" l="l"/>
                <a:pathLst>
                  <a:path h="232775" w="2290741">
                    <a:moveTo>
                      <a:pt x="89012" y="0"/>
                    </a:moveTo>
                    <a:lnTo>
                      <a:pt x="2201730" y="0"/>
                    </a:lnTo>
                    <a:cubicBezTo>
                      <a:pt x="2225337" y="0"/>
                      <a:pt x="2247978" y="9378"/>
                      <a:pt x="2264670" y="26071"/>
                    </a:cubicBezTo>
                    <a:cubicBezTo>
                      <a:pt x="2281363" y="42764"/>
                      <a:pt x="2290741" y="65404"/>
                      <a:pt x="2290741" y="89012"/>
                    </a:cubicBezTo>
                    <a:lnTo>
                      <a:pt x="2290741" y="143764"/>
                    </a:lnTo>
                    <a:cubicBezTo>
                      <a:pt x="2290741" y="167371"/>
                      <a:pt x="2281363" y="190012"/>
                      <a:pt x="2264670" y="206705"/>
                    </a:cubicBezTo>
                    <a:cubicBezTo>
                      <a:pt x="2247978" y="223397"/>
                      <a:pt x="2225337" y="232775"/>
                      <a:pt x="2201730" y="232775"/>
                    </a:cubicBezTo>
                    <a:lnTo>
                      <a:pt x="89012" y="232775"/>
                    </a:lnTo>
                    <a:cubicBezTo>
                      <a:pt x="65404" y="232775"/>
                      <a:pt x="42764" y="223397"/>
                      <a:pt x="26071" y="206705"/>
                    </a:cubicBezTo>
                    <a:cubicBezTo>
                      <a:pt x="9378" y="190012"/>
                      <a:pt x="0" y="167371"/>
                      <a:pt x="0" y="143764"/>
                    </a:cubicBezTo>
                    <a:lnTo>
                      <a:pt x="0" y="89012"/>
                    </a:lnTo>
                    <a:cubicBezTo>
                      <a:pt x="0" y="65404"/>
                      <a:pt x="9378" y="42764"/>
                      <a:pt x="26071" y="26071"/>
                    </a:cubicBezTo>
                    <a:cubicBezTo>
                      <a:pt x="42764" y="9378"/>
                      <a:pt x="65404" y="0"/>
                      <a:pt x="89012" y="0"/>
                    </a:cubicBezTo>
                    <a:close/>
                  </a:path>
                </a:pathLst>
              </a:custGeom>
              <a:gradFill rotWithShape="true">
                <a:gsLst>
                  <a:gs pos="0">
                    <a:srgbClr val="FFD230">
                      <a:alpha val="100000"/>
                    </a:srgbClr>
                  </a:gs>
                  <a:gs pos="100000">
                    <a:srgbClr val="FBA309">
                      <a:alpha val="100000"/>
                    </a:srgbClr>
                  </a:gs>
                </a:gsLst>
                <a:lin ang="0"/>
              </a:gradFill>
            </p:spPr>
          </p:sp>
          <p:sp>
            <p:nvSpPr>
              <p:cNvPr name="TextBox 7" id="7"/>
              <p:cNvSpPr txBox="true"/>
              <p:nvPr/>
            </p:nvSpPr>
            <p:spPr>
              <a:xfrm>
                <a:off x="0" y="-47625"/>
                <a:ext cx="2290741" cy="280400"/>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827593" y="254000"/>
              <a:ext cx="9568498" cy="711200"/>
            </a:xfrm>
            <a:prstGeom prst="rect">
              <a:avLst/>
            </a:prstGeom>
          </p:spPr>
          <p:txBody>
            <a:bodyPr anchor="t" rtlCol="false" tIns="0" lIns="0" bIns="0" rIns="0">
              <a:spAutoFit/>
            </a:bodyPr>
            <a:lstStyle/>
            <a:p>
              <a:pPr algn="r">
                <a:lnSpc>
                  <a:spcPts val="4200"/>
                </a:lnSpc>
              </a:pPr>
              <a:r>
                <a:rPr lang="en-US" sz="3500">
                  <a:solidFill>
                    <a:srgbClr val="06444A"/>
                  </a:solidFill>
                  <a:latin typeface="Oswald Bold"/>
                </a:rPr>
                <a:t>REKOMENDASI PENGEMBANGAN MODEL</a:t>
              </a:r>
            </a:p>
          </p:txBody>
        </p:sp>
      </p:grpSp>
      <p:sp>
        <p:nvSpPr>
          <p:cNvPr name="TextBox 9" id="9"/>
          <p:cNvSpPr txBox="true"/>
          <p:nvPr/>
        </p:nvSpPr>
        <p:spPr>
          <a:xfrm rot="0">
            <a:off x="6215141" y="1370281"/>
            <a:ext cx="11607109" cy="8677910"/>
          </a:xfrm>
          <a:prstGeom prst="rect">
            <a:avLst/>
          </a:prstGeom>
        </p:spPr>
        <p:txBody>
          <a:bodyPr anchor="t" rtlCol="false" tIns="0" lIns="0" bIns="0" rIns="0">
            <a:spAutoFit/>
          </a:bodyPr>
          <a:lstStyle/>
          <a:p>
            <a:pPr algn="just" marL="561339" indent="-280669" lvl="1">
              <a:lnSpc>
                <a:spcPts val="3639"/>
              </a:lnSpc>
              <a:buFont typeface="Arial"/>
              <a:buChar char="•"/>
            </a:pPr>
            <a:r>
              <a:rPr lang="en-US" sz="2599" spc="36">
                <a:solidFill>
                  <a:srgbClr val="FFFFFF"/>
                </a:solidFill>
                <a:latin typeface="Lato Bold"/>
              </a:rPr>
              <a:t>Lanjutkan tuning model untuk meningkatkan akurasi prediksi, terutama pada rentang harga yang kurang sesuai dengan model saat ini. Misalnya, jika model kurang akurat dalam memprediksi harga mobil dengan harga sangat rendah atau sangat tinggi, maka lakukan tuning lebih lanjut untuk meningkatkan performa pada rentang harga ini.</a:t>
            </a:r>
          </a:p>
          <a:p>
            <a:pPr algn="just" marL="561339" indent="-280669" lvl="1">
              <a:lnSpc>
                <a:spcPts val="3639"/>
              </a:lnSpc>
              <a:buFont typeface="Arial"/>
              <a:buChar char="•"/>
            </a:pPr>
            <a:r>
              <a:rPr lang="en-US" sz="2599" spc="36">
                <a:solidFill>
                  <a:srgbClr val="FFFFFF"/>
                </a:solidFill>
                <a:latin typeface="Lato Bold"/>
              </a:rPr>
              <a:t>Evaluasi kembali fitur-fitur yang memiliki pengaruh paling signifikan pada model, yaitu Engine Size dan Year, untuk memastikan bahwa mereka masih relevan dan memberikan kontribusi yang optimal terhadap prediksi harga mobil bekas. Jika diperlukan, tambahkan fitur-fitur baru yang dapat meningkatkan akurasi prediksi, seperti riwayat perawatan atau informasi kecelakaan.</a:t>
            </a:r>
          </a:p>
          <a:p>
            <a:pPr algn="just" marL="561339" indent="-280669" lvl="1">
              <a:lnSpc>
                <a:spcPts val="3639"/>
              </a:lnSpc>
              <a:buFont typeface="Arial"/>
              <a:buChar char="•"/>
            </a:pPr>
            <a:r>
              <a:rPr lang="en-US" sz="2599" spc="36">
                <a:solidFill>
                  <a:srgbClr val="FFFFFF"/>
                </a:solidFill>
                <a:latin typeface="Lato Bold"/>
              </a:rPr>
              <a:t>Pertimbangkan untuk menambahkan fitur-fitur baru atau menghapus fitur yang kurang relevan untuk meningkatkan akurasi prediksi dan konsistensi performa model. Misalnya, jika fitur-fitur yang kurang relevan mengganggu performa model, maka pertimbangkan untuk menghapusnya atau menggantinya dengan fitur yang lebih relevan.</a:t>
            </a:r>
          </a:p>
          <a:p>
            <a:pPr algn="just" marL="561339" indent="-280669" lvl="1">
              <a:lnSpc>
                <a:spcPts val="3639"/>
              </a:lnSpc>
              <a:buFont typeface="Arial"/>
              <a:buChar char="•"/>
            </a:pPr>
            <a:r>
              <a:rPr lang="en-US" sz="2599" spc="36">
                <a:solidFill>
                  <a:srgbClr val="FFFFFF"/>
                </a:solidFill>
                <a:latin typeface="Lato Bold"/>
              </a:rPr>
              <a:t>Pertimbangkan untuk menggunakan metode pemodelan yang lebih kompleks seperti ensemble learning atau neural networks jika diperlukan.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10083799" y="0"/>
            <a:ext cx="8204201" cy="10287000"/>
            <a:chOff x="0" y="0"/>
            <a:chExt cx="10938934" cy="13716000"/>
          </a:xfrm>
        </p:grpSpPr>
        <p:pic>
          <p:nvPicPr>
            <p:cNvPr name="Picture 3" id="3"/>
            <p:cNvPicPr>
              <a:picLocks noChangeAspect="true"/>
            </p:cNvPicPr>
            <p:nvPr/>
          </p:nvPicPr>
          <p:blipFill>
            <a:blip r:embed="rId2"/>
            <a:srcRect l="23432" t="0" r="23432" b="0"/>
            <a:stretch>
              <a:fillRect/>
            </a:stretch>
          </p:blipFill>
          <p:spPr>
            <a:xfrm flipH="false" flipV="false">
              <a:off x="0" y="0"/>
              <a:ext cx="10938934" cy="13716000"/>
            </a:xfrm>
            <a:prstGeom prst="rect">
              <a:avLst/>
            </a:prstGeom>
          </p:spPr>
        </p:pic>
      </p:grpSp>
      <p:sp>
        <p:nvSpPr>
          <p:cNvPr name="Freeform 4" id="4"/>
          <p:cNvSpPr/>
          <p:nvPr/>
        </p:nvSpPr>
        <p:spPr>
          <a:xfrm flipH="false" flipV="false" rot="5400000">
            <a:off x="5984575" y="2605059"/>
            <a:ext cx="11286598" cy="4077284"/>
          </a:xfrm>
          <a:custGeom>
            <a:avLst/>
            <a:gdLst/>
            <a:ahLst/>
            <a:cxnLst/>
            <a:rect r="r" b="b" t="t" l="l"/>
            <a:pathLst>
              <a:path h="4077284" w="11286598">
                <a:moveTo>
                  <a:pt x="0" y="0"/>
                </a:moveTo>
                <a:lnTo>
                  <a:pt x="11286598" y="0"/>
                </a:lnTo>
                <a:lnTo>
                  <a:pt x="11286598" y="4077284"/>
                </a:lnTo>
                <a:lnTo>
                  <a:pt x="0" y="4077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70849" y="3254392"/>
            <a:ext cx="9802963" cy="2188579"/>
          </a:xfrm>
          <a:prstGeom prst="rect">
            <a:avLst/>
          </a:prstGeom>
        </p:spPr>
        <p:txBody>
          <a:bodyPr anchor="t" rtlCol="false" tIns="0" lIns="0" bIns="0" rIns="0">
            <a:spAutoFit/>
          </a:bodyPr>
          <a:lstStyle/>
          <a:p>
            <a:pPr>
              <a:lnSpc>
                <a:spcPts val="17876"/>
              </a:lnSpc>
            </a:pPr>
            <a:r>
              <a:rPr lang="en-US" sz="12769">
                <a:solidFill>
                  <a:srgbClr val="FFFFFF"/>
                </a:solidFill>
                <a:latin typeface="Oswald Bold"/>
              </a:rPr>
              <a:t>THANK YOU</a:t>
            </a:r>
          </a:p>
        </p:txBody>
      </p:sp>
      <p:sp>
        <p:nvSpPr>
          <p:cNvPr name="TextBox 6" id="6"/>
          <p:cNvSpPr txBox="true"/>
          <p:nvPr/>
        </p:nvSpPr>
        <p:spPr>
          <a:xfrm rot="0">
            <a:off x="1028700" y="5366771"/>
            <a:ext cx="6719033" cy="679451"/>
          </a:xfrm>
          <a:prstGeom prst="rect">
            <a:avLst/>
          </a:prstGeom>
        </p:spPr>
        <p:txBody>
          <a:bodyPr anchor="t" rtlCol="false" tIns="0" lIns="0" bIns="0" rIns="0">
            <a:spAutoFit/>
          </a:bodyPr>
          <a:lstStyle/>
          <a:p>
            <a:pPr algn="just">
              <a:lnSpc>
                <a:spcPts val="5599"/>
              </a:lnSpc>
            </a:pPr>
            <a:r>
              <a:rPr lang="en-US" sz="3999" spc="55">
                <a:solidFill>
                  <a:srgbClr val="FFFFFF"/>
                </a:solidFill>
                <a:latin typeface="Lato Bold"/>
              </a:rPr>
              <a:t>FOR YOUR ATENTTION</a:t>
            </a:r>
          </a:p>
        </p:txBody>
      </p:sp>
      <p:sp>
        <p:nvSpPr>
          <p:cNvPr name="Freeform 7" id="7"/>
          <p:cNvSpPr/>
          <p:nvPr/>
        </p:nvSpPr>
        <p:spPr>
          <a:xfrm flipH="false" flipV="false" rot="0">
            <a:off x="509661" y="-329053"/>
            <a:ext cx="7757111" cy="2938449"/>
          </a:xfrm>
          <a:custGeom>
            <a:avLst/>
            <a:gdLst/>
            <a:ahLst/>
            <a:cxnLst/>
            <a:rect r="r" b="b" t="t" l="l"/>
            <a:pathLst>
              <a:path h="2938449" w="7757111">
                <a:moveTo>
                  <a:pt x="0" y="0"/>
                </a:moveTo>
                <a:lnTo>
                  <a:pt x="7757111" y="0"/>
                </a:lnTo>
                <a:lnTo>
                  <a:pt x="7757111" y="2938449"/>
                </a:lnTo>
                <a:lnTo>
                  <a:pt x="0" y="2938449"/>
                </a:lnTo>
                <a:lnTo>
                  <a:pt x="0" y="0"/>
                </a:lnTo>
                <a:close/>
              </a:path>
            </a:pathLst>
          </a:custGeom>
          <a:blipFill>
            <a:blip r:embed="rId5"/>
            <a:stretch>
              <a:fillRect l="0" t="-24733" r="0" b="-1649"/>
            </a:stretch>
          </a:blipFill>
        </p:spPr>
      </p:sp>
      <p:sp>
        <p:nvSpPr>
          <p:cNvPr name="Freeform 8" id="8"/>
          <p:cNvSpPr/>
          <p:nvPr/>
        </p:nvSpPr>
        <p:spPr>
          <a:xfrm flipH="false" flipV="false" rot="0">
            <a:off x="1084516" y="782983"/>
            <a:ext cx="6324373" cy="975984"/>
          </a:xfrm>
          <a:custGeom>
            <a:avLst/>
            <a:gdLst/>
            <a:ahLst/>
            <a:cxnLst/>
            <a:rect r="r" b="b" t="t" l="l"/>
            <a:pathLst>
              <a:path h="975984" w="6324373">
                <a:moveTo>
                  <a:pt x="0" y="0"/>
                </a:moveTo>
                <a:lnTo>
                  <a:pt x="6324373" y="0"/>
                </a:lnTo>
                <a:lnTo>
                  <a:pt x="6324373" y="975984"/>
                </a:lnTo>
                <a:lnTo>
                  <a:pt x="0" y="975984"/>
                </a:lnTo>
                <a:lnTo>
                  <a:pt x="0" y="0"/>
                </a:lnTo>
                <a:close/>
              </a:path>
            </a:pathLst>
          </a:custGeom>
          <a:blipFill>
            <a:blip r:embed="rId6"/>
            <a:stretch>
              <a:fillRect l="0" t="0" r="0" b="0"/>
            </a:stretch>
          </a:blipFill>
        </p:spPr>
      </p:sp>
      <p:grpSp>
        <p:nvGrpSpPr>
          <p:cNvPr name="Group 9" id="9"/>
          <p:cNvGrpSpPr/>
          <p:nvPr/>
        </p:nvGrpSpPr>
        <p:grpSpPr>
          <a:xfrm rot="0">
            <a:off x="-881610" y="7190305"/>
            <a:ext cx="8290499" cy="1136826"/>
            <a:chOff x="0" y="0"/>
            <a:chExt cx="11053999" cy="1515768"/>
          </a:xfrm>
        </p:grpSpPr>
        <p:sp>
          <p:nvSpPr>
            <p:cNvPr name="Freeform 10" id="10"/>
            <p:cNvSpPr/>
            <p:nvPr/>
          </p:nvSpPr>
          <p:spPr>
            <a:xfrm flipH="false" flipV="false" rot="0">
              <a:off x="0" y="0"/>
              <a:ext cx="11053999" cy="1515768"/>
            </a:xfrm>
            <a:custGeom>
              <a:avLst/>
              <a:gdLst/>
              <a:ahLst/>
              <a:cxnLst/>
              <a:rect r="r" b="b" t="t" l="l"/>
              <a:pathLst>
                <a:path h="1515768" w="11053999">
                  <a:moveTo>
                    <a:pt x="0" y="0"/>
                  </a:moveTo>
                  <a:lnTo>
                    <a:pt x="11053999" y="0"/>
                  </a:lnTo>
                  <a:lnTo>
                    <a:pt x="11053999" y="1515768"/>
                  </a:lnTo>
                  <a:lnTo>
                    <a:pt x="0" y="1515768"/>
                  </a:lnTo>
                  <a:lnTo>
                    <a:pt x="0" y="0"/>
                  </a:lnTo>
                  <a:close/>
                </a:path>
              </a:pathLst>
            </a:custGeom>
            <a:blipFill>
              <a:blip r:embed="rId7"/>
              <a:stretch>
                <a:fillRect l="0" t="-5150" r="0" b="-5150"/>
              </a:stretch>
            </a:blipFill>
          </p:spPr>
        </p:sp>
        <p:sp>
          <p:nvSpPr>
            <p:cNvPr name="TextBox 11" id="11"/>
            <p:cNvSpPr txBox="true"/>
            <p:nvPr/>
          </p:nvSpPr>
          <p:spPr>
            <a:xfrm rot="0">
              <a:off x="1738080" y="382778"/>
              <a:ext cx="9145917" cy="674011"/>
            </a:xfrm>
            <a:prstGeom prst="rect">
              <a:avLst/>
            </a:prstGeom>
          </p:spPr>
          <p:txBody>
            <a:bodyPr anchor="t" rtlCol="false" tIns="0" lIns="0" bIns="0" rIns="0">
              <a:spAutoFit/>
            </a:bodyPr>
            <a:lstStyle/>
            <a:p>
              <a:pPr algn="ctr">
                <a:lnSpc>
                  <a:spcPts val="4162"/>
                </a:lnSpc>
                <a:spcBef>
                  <a:spcPct val="0"/>
                </a:spcBef>
              </a:pPr>
              <a:r>
                <a:rPr lang="en-US" sz="2973">
                  <a:solidFill>
                    <a:srgbClr val="06444A"/>
                  </a:solidFill>
                  <a:latin typeface="Poppins Bold"/>
                </a:rPr>
                <a:t>Sukmawati Gubali (JCDSOL-012)</a:t>
              </a:r>
            </a:p>
          </p:txBody>
        </p:sp>
      </p:grpSp>
      <p:grpSp>
        <p:nvGrpSpPr>
          <p:cNvPr name="Group 12" id="12"/>
          <p:cNvGrpSpPr/>
          <p:nvPr/>
        </p:nvGrpSpPr>
        <p:grpSpPr>
          <a:xfrm rot="0">
            <a:off x="712998" y="8807450"/>
            <a:ext cx="901700" cy="9017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917737" y="8807450"/>
            <a:ext cx="901700" cy="9017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3124237" y="8807450"/>
            <a:ext cx="901700" cy="9017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6257195"/>
            <a:chOff x="0" y="0"/>
            <a:chExt cx="24384000" cy="8342927"/>
          </a:xfrm>
        </p:grpSpPr>
        <p:pic>
          <p:nvPicPr>
            <p:cNvPr name="Picture 3" id="3"/>
            <p:cNvPicPr>
              <a:picLocks noChangeAspect="true"/>
            </p:cNvPicPr>
            <p:nvPr/>
          </p:nvPicPr>
          <p:blipFill>
            <a:blip r:embed="rId2">
              <a:alphaModFix amt="25000"/>
            </a:blip>
            <a:srcRect l="0" t="19343" r="0" b="29398"/>
            <a:stretch>
              <a:fillRect/>
            </a:stretch>
          </p:blipFill>
          <p:spPr>
            <a:xfrm flipH="false" flipV="false">
              <a:off x="0" y="0"/>
              <a:ext cx="24384000" cy="8342927"/>
            </a:xfrm>
            <a:prstGeom prst="rect">
              <a:avLst/>
            </a:prstGeom>
          </p:spPr>
        </p:pic>
      </p:grpSp>
      <p:grpSp>
        <p:nvGrpSpPr>
          <p:cNvPr name="Group 4" id="4"/>
          <p:cNvGrpSpPr/>
          <p:nvPr/>
        </p:nvGrpSpPr>
        <p:grpSpPr>
          <a:xfrm rot="0">
            <a:off x="-500341" y="6257195"/>
            <a:ext cx="19288682" cy="1171249"/>
            <a:chOff x="0" y="0"/>
            <a:chExt cx="5080147" cy="308477"/>
          </a:xfrm>
        </p:grpSpPr>
        <p:sp>
          <p:nvSpPr>
            <p:cNvPr name="Freeform 5" id="5"/>
            <p:cNvSpPr/>
            <p:nvPr/>
          </p:nvSpPr>
          <p:spPr>
            <a:xfrm flipH="false" flipV="false" rot="0">
              <a:off x="0" y="0"/>
              <a:ext cx="5080147" cy="308477"/>
            </a:xfrm>
            <a:custGeom>
              <a:avLst/>
              <a:gdLst/>
              <a:ahLst/>
              <a:cxnLst/>
              <a:rect r="r" b="b" t="t" l="l"/>
              <a:pathLst>
                <a:path h="308477" w="5080147">
                  <a:moveTo>
                    <a:pt x="0" y="0"/>
                  </a:moveTo>
                  <a:lnTo>
                    <a:pt x="5080147" y="0"/>
                  </a:lnTo>
                  <a:lnTo>
                    <a:pt x="5080147" y="308477"/>
                  </a:lnTo>
                  <a:lnTo>
                    <a:pt x="0" y="308477"/>
                  </a:lnTo>
                  <a:close/>
                </a:path>
              </a:pathLst>
            </a:custGeom>
            <a:solidFill>
              <a:srgbClr val="E2B808"/>
            </a:solidFill>
          </p:spPr>
        </p:sp>
        <p:sp>
          <p:nvSpPr>
            <p:cNvPr name="TextBox 6" id="6"/>
            <p:cNvSpPr txBox="true"/>
            <p:nvPr/>
          </p:nvSpPr>
          <p:spPr>
            <a:xfrm>
              <a:off x="0" y="-47625"/>
              <a:ext cx="5080147" cy="356102"/>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1075082" y="610931"/>
            <a:ext cx="11487071" cy="1628775"/>
          </a:xfrm>
          <a:prstGeom prst="rect">
            <a:avLst/>
          </a:prstGeom>
        </p:spPr>
        <p:txBody>
          <a:bodyPr anchor="t" rtlCol="false" tIns="0" lIns="0" bIns="0" rIns="0">
            <a:spAutoFit/>
          </a:bodyPr>
          <a:lstStyle/>
          <a:p>
            <a:pPr>
              <a:lnSpc>
                <a:spcPts val="6300"/>
              </a:lnSpc>
            </a:pPr>
            <a:r>
              <a:rPr lang="en-US" sz="6000">
                <a:solidFill>
                  <a:srgbClr val="FFD230"/>
                </a:solidFill>
                <a:latin typeface="Oswald Bold"/>
              </a:rPr>
              <a:t>BUSSINESS PROBLEM UNDERSTANDING</a:t>
            </a:r>
          </a:p>
        </p:txBody>
      </p:sp>
      <p:sp>
        <p:nvSpPr>
          <p:cNvPr name="TextBox 8" id="8"/>
          <p:cNvSpPr txBox="true"/>
          <p:nvPr/>
        </p:nvSpPr>
        <p:spPr>
          <a:xfrm rot="0">
            <a:off x="1075082" y="7618730"/>
            <a:ext cx="7471866" cy="2334895"/>
          </a:xfrm>
          <a:prstGeom prst="rect">
            <a:avLst/>
          </a:prstGeom>
        </p:spPr>
        <p:txBody>
          <a:bodyPr anchor="t" rtlCol="false" tIns="0" lIns="0" bIns="0" rIns="0">
            <a:spAutoFit/>
          </a:bodyPr>
          <a:lstStyle/>
          <a:p>
            <a:pPr algn="just">
              <a:lnSpc>
                <a:spcPts val="3079"/>
              </a:lnSpc>
            </a:pPr>
            <a:r>
              <a:rPr lang="en-US" sz="2199" spc="30">
                <a:solidFill>
                  <a:srgbClr val="FFFFFF"/>
                </a:solidFill>
                <a:latin typeface="Lato Bold"/>
              </a:rPr>
              <a:t>Perlu dikembangkan metode atau model yang dapat memberikan estimasi harga yang akurat dan transparan berdasarkan fitur-fitur mobil bekas yang terdapat dalam dataset, sehingga dapat meningkatkan kejelasan dalam proses jual-beli mobil bekas.</a:t>
            </a:r>
          </a:p>
          <a:p>
            <a:pPr algn="just">
              <a:lnSpc>
                <a:spcPts val="3079"/>
              </a:lnSpc>
            </a:pPr>
          </a:p>
        </p:txBody>
      </p:sp>
      <p:sp>
        <p:nvSpPr>
          <p:cNvPr name="TextBox 9" id="9"/>
          <p:cNvSpPr txBox="true"/>
          <p:nvPr/>
        </p:nvSpPr>
        <p:spPr>
          <a:xfrm rot="0">
            <a:off x="1075082" y="6465028"/>
            <a:ext cx="5697153" cy="679450"/>
          </a:xfrm>
          <a:prstGeom prst="rect">
            <a:avLst/>
          </a:prstGeom>
        </p:spPr>
        <p:txBody>
          <a:bodyPr anchor="t" rtlCol="false" tIns="0" lIns="0" bIns="0" rIns="0">
            <a:spAutoFit/>
          </a:bodyPr>
          <a:lstStyle/>
          <a:p>
            <a:pPr>
              <a:lnSpc>
                <a:spcPts val="5599"/>
              </a:lnSpc>
            </a:pPr>
            <a:r>
              <a:rPr lang="en-US" sz="3999">
                <a:solidFill>
                  <a:srgbClr val="06444A"/>
                </a:solidFill>
                <a:latin typeface="Oswald Bold"/>
              </a:rPr>
              <a:t>PROBLEM STATEMENT</a:t>
            </a:r>
          </a:p>
        </p:txBody>
      </p:sp>
      <p:sp>
        <p:nvSpPr>
          <p:cNvPr name="TextBox 10" id="10"/>
          <p:cNvSpPr txBox="true"/>
          <p:nvPr/>
        </p:nvSpPr>
        <p:spPr>
          <a:xfrm rot="0">
            <a:off x="9762884" y="6465028"/>
            <a:ext cx="2252771" cy="679450"/>
          </a:xfrm>
          <a:prstGeom prst="rect">
            <a:avLst/>
          </a:prstGeom>
        </p:spPr>
        <p:txBody>
          <a:bodyPr anchor="t" rtlCol="false" tIns="0" lIns="0" bIns="0" rIns="0">
            <a:spAutoFit/>
          </a:bodyPr>
          <a:lstStyle/>
          <a:p>
            <a:pPr>
              <a:lnSpc>
                <a:spcPts val="5599"/>
              </a:lnSpc>
            </a:pPr>
            <a:r>
              <a:rPr lang="en-US" sz="3999">
                <a:solidFill>
                  <a:srgbClr val="06444A"/>
                </a:solidFill>
                <a:latin typeface="Oswald Bold"/>
              </a:rPr>
              <a:t>GOALS</a:t>
            </a:r>
          </a:p>
        </p:txBody>
      </p:sp>
      <p:sp>
        <p:nvSpPr>
          <p:cNvPr name="TextBox 11" id="11"/>
          <p:cNvSpPr txBox="true"/>
          <p:nvPr/>
        </p:nvSpPr>
        <p:spPr>
          <a:xfrm rot="0">
            <a:off x="9762884" y="7618730"/>
            <a:ext cx="7496416" cy="2725420"/>
          </a:xfrm>
          <a:prstGeom prst="rect">
            <a:avLst/>
          </a:prstGeom>
        </p:spPr>
        <p:txBody>
          <a:bodyPr anchor="t" rtlCol="false" tIns="0" lIns="0" bIns="0" rIns="0">
            <a:spAutoFit/>
          </a:bodyPr>
          <a:lstStyle/>
          <a:p>
            <a:pPr algn="just">
              <a:lnSpc>
                <a:spcPts val="3079"/>
              </a:lnSpc>
            </a:pPr>
            <a:r>
              <a:rPr lang="en-US" sz="2199" spc="30">
                <a:solidFill>
                  <a:srgbClr val="FFFFFF"/>
                </a:solidFill>
                <a:latin typeface="Lato Bold"/>
              </a:rPr>
              <a:t>Memiliki alat yang dapat membantu menetapkan harga jual yang tepat untuk setiap mobil yang akan dijual. Dengan mempertimbangkan variasi fitur pada setiap mobil, prediksi harga yang lebih akurat dapat meningkatkan potensi keuntungan bagi penjual dan tetap bersaing di pasar</a:t>
            </a:r>
          </a:p>
          <a:p>
            <a:pPr algn="just">
              <a:lnSpc>
                <a:spcPts val="3079"/>
              </a:lnSpc>
            </a:pPr>
          </a:p>
        </p:txBody>
      </p:sp>
      <p:sp>
        <p:nvSpPr>
          <p:cNvPr name="TextBox 12" id="12"/>
          <p:cNvSpPr txBox="true"/>
          <p:nvPr/>
        </p:nvSpPr>
        <p:spPr>
          <a:xfrm rot="0">
            <a:off x="1075082" y="2449256"/>
            <a:ext cx="8228577" cy="3896995"/>
          </a:xfrm>
          <a:prstGeom prst="rect">
            <a:avLst/>
          </a:prstGeom>
        </p:spPr>
        <p:txBody>
          <a:bodyPr anchor="t" rtlCol="false" tIns="0" lIns="0" bIns="0" rIns="0">
            <a:spAutoFit/>
          </a:bodyPr>
          <a:lstStyle/>
          <a:p>
            <a:pPr algn="just">
              <a:lnSpc>
                <a:spcPts val="3079"/>
              </a:lnSpc>
            </a:pPr>
            <a:r>
              <a:rPr lang="en-US" sz="2199" spc="30">
                <a:solidFill>
                  <a:srgbClr val="FFFFFF"/>
                </a:solidFill>
                <a:latin typeface="Lato Bold"/>
              </a:rPr>
              <a:t>Pasar mobil bekas di Arab Saudi terus mengalami pertumbuhan seiring dengan perubahan dinamika ekonomi dan preferensi konsumen. Dalam beberapa tahun terakhir, meningkatnya permintaan akan mobil bekas mencerminkan dorongan konsumen untuk memiliki kendaraan pribadi tanpa harus mengeluarkan biaya sepenuhnya untuk membeli mobil baru. Faktor-faktor seperti perubahan kondisi keuangan atau kebutuhan mobilitas sehari-hari dapat menjadi pendorong bagi konsumen untuk menjelajahi opsi mobil bekas.</a:t>
            </a:r>
          </a:p>
          <a:p>
            <a:pPr algn="just">
              <a:lnSpc>
                <a:spcPts val="3079"/>
              </a:lnSpc>
            </a:pPr>
          </a:p>
        </p:txBody>
      </p:sp>
      <p:grpSp>
        <p:nvGrpSpPr>
          <p:cNvPr name="Group 13" id="13"/>
          <p:cNvGrpSpPr/>
          <p:nvPr/>
        </p:nvGrpSpPr>
        <p:grpSpPr>
          <a:xfrm rot="0">
            <a:off x="10583289" y="1382456"/>
            <a:ext cx="7704711" cy="1171249"/>
            <a:chOff x="0" y="0"/>
            <a:chExt cx="2029224" cy="308477"/>
          </a:xfrm>
        </p:grpSpPr>
        <p:sp>
          <p:nvSpPr>
            <p:cNvPr name="Freeform 14" id="14"/>
            <p:cNvSpPr/>
            <p:nvPr/>
          </p:nvSpPr>
          <p:spPr>
            <a:xfrm flipH="false" flipV="false" rot="0">
              <a:off x="0" y="0"/>
              <a:ext cx="2029224" cy="308477"/>
            </a:xfrm>
            <a:custGeom>
              <a:avLst/>
              <a:gdLst/>
              <a:ahLst/>
              <a:cxnLst/>
              <a:rect r="r" b="b" t="t" l="l"/>
              <a:pathLst>
                <a:path h="308477" w="2029224">
                  <a:moveTo>
                    <a:pt x="0" y="0"/>
                  </a:moveTo>
                  <a:lnTo>
                    <a:pt x="2029224" y="0"/>
                  </a:lnTo>
                  <a:lnTo>
                    <a:pt x="2029224" y="308477"/>
                  </a:lnTo>
                  <a:lnTo>
                    <a:pt x="0" y="308477"/>
                  </a:lnTo>
                  <a:close/>
                </a:path>
              </a:pathLst>
            </a:custGeom>
            <a:solidFill>
              <a:srgbClr val="FCFFFE"/>
            </a:solidFill>
          </p:spPr>
        </p:sp>
        <p:sp>
          <p:nvSpPr>
            <p:cNvPr name="TextBox 15" id="15"/>
            <p:cNvSpPr txBox="true"/>
            <p:nvPr/>
          </p:nvSpPr>
          <p:spPr>
            <a:xfrm>
              <a:off x="0" y="-47625"/>
              <a:ext cx="2029224" cy="356102"/>
            </a:xfrm>
            <a:prstGeom prst="rect">
              <a:avLst/>
            </a:prstGeom>
          </p:spPr>
          <p:txBody>
            <a:bodyPr anchor="ctr" rtlCol="false" tIns="50800" lIns="50800" bIns="50800" rIns="50800"/>
            <a:lstStyle/>
            <a:p>
              <a:pPr algn="ctr">
                <a:lnSpc>
                  <a:spcPts val="3499"/>
                </a:lnSpc>
              </a:pPr>
            </a:p>
          </p:txBody>
        </p:sp>
      </p:grpSp>
      <p:sp>
        <p:nvSpPr>
          <p:cNvPr name="TextBox 16" id="16"/>
          <p:cNvSpPr txBox="true"/>
          <p:nvPr/>
        </p:nvSpPr>
        <p:spPr>
          <a:xfrm rot="0">
            <a:off x="12294308" y="1560256"/>
            <a:ext cx="5697153" cy="679450"/>
          </a:xfrm>
          <a:prstGeom prst="rect">
            <a:avLst/>
          </a:prstGeom>
        </p:spPr>
        <p:txBody>
          <a:bodyPr anchor="t" rtlCol="false" tIns="0" lIns="0" bIns="0" rIns="0">
            <a:spAutoFit/>
          </a:bodyPr>
          <a:lstStyle/>
          <a:p>
            <a:pPr algn="r">
              <a:lnSpc>
                <a:spcPts val="5599"/>
              </a:lnSpc>
            </a:pPr>
            <a:r>
              <a:rPr lang="en-US" sz="3999">
                <a:solidFill>
                  <a:srgbClr val="06444A"/>
                </a:solidFill>
                <a:latin typeface="Oswald Bold"/>
              </a:rPr>
              <a:t>ANALYTIC APPROACH</a:t>
            </a:r>
          </a:p>
        </p:txBody>
      </p:sp>
      <p:sp>
        <p:nvSpPr>
          <p:cNvPr name="TextBox 17" id="17"/>
          <p:cNvSpPr txBox="true"/>
          <p:nvPr/>
        </p:nvSpPr>
        <p:spPr>
          <a:xfrm rot="0">
            <a:off x="9762884" y="2624121"/>
            <a:ext cx="8228577" cy="3191510"/>
          </a:xfrm>
          <a:prstGeom prst="rect">
            <a:avLst/>
          </a:prstGeom>
        </p:spPr>
        <p:txBody>
          <a:bodyPr anchor="t" rtlCol="false" tIns="0" lIns="0" bIns="0" rIns="0">
            <a:spAutoFit/>
          </a:bodyPr>
          <a:lstStyle/>
          <a:p>
            <a:pPr algn="just" marL="1122681" indent="-374227" lvl="2">
              <a:lnSpc>
                <a:spcPts val="3640"/>
              </a:lnSpc>
              <a:buFont typeface="Arial"/>
              <a:buChar char="⚬"/>
            </a:pPr>
            <a:r>
              <a:rPr lang="en-US" sz="2600" spc="36">
                <a:solidFill>
                  <a:srgbClr val="FFD230"/>
                </a:solidFill>
                <a:latin typeface="Lato Bold"/>
              </a:rPr>
              <a:t>Mengidentifikasi pola antara fitur fitur yang ada sehingga memberikan wawasan terkait faktor yang berpotensi mempengaruhi harga mobil</a:t>
            </a:r>
          </a:p>
          <a:p>
            <a:pPr algn="just" marL="1122681" indent="-374227" lvl="2">
              <a:lnSpc>
                <a:spcPts val="3640"/>
              </a:lnSpc>
              <a:buFont typeface="Arial"/>
              <a:buChar char="⚬"/>
            </a:pPr>
            <a:r>
              <a:rPr lang="en-US" sz="2600" spc="36">
                <a:solidFill>
                  <a:srgbClr val="FFD230"/>
                </a:solidFill>
                <a:latin typeface="Lato Bold"/>
              </a:rPr>
              <a:t>Merancang dan membangun model regresi yang bertujuan sebagai prediksi harga agar tidak terlalu tinggi dan terlalu rendah,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653321" y="5232189"/>
            <a:ext cx="19594641" cy="2365799"/>
            <a:chOff x="0" y="0"/>
            <a:chExt cx="5160729" cy="623091"/>
          </a:xfrm>
        </p:grpSpPr>
        <p:sp>
          <p:nvSpPr>
            <p:cNvPr name="Freeform 3" id="3"/>
            <p:cNvSpPr/>
            <p:nvPr/>
          </p:nvSpPr>
          <p:spPr>
            <a:xfrm flipH="false" flipV="false" rot="0">
              <a:off x="0" y="0"/>
              <a:ext cx="5160729" cy="623091"/>
            </a:xfrm>
            <a:custGeom>
              <a:avLst/>
              <a:gdLst/>
              <a:ahLst/>
              <a:cxnLst/>
              <a:rect r="r" b="b" t="t" l="l"/>
              <a:pathLst>
                <a:path h="623091" w="5160729">
                  <a:moveTo>
                    <a:pt x="0" y="0"/>
                  </a:moveTo>
                  <a:lnTo>
                    <a:pt x="5160729" y="0"/>
                  </a:lnTo>
                  <a:lnTo>
                    <a:pt x="5160729" y="623091"/>
                  </a:lnTo>
                  <a:lnTo>
                    <a:pt x="0" y="623091"/>
                  </a:lnTo>
                  <a:close/>
                </a:path>
              </a:pathLst>
            </a:custGeom>
            <a:solidFill>
              <a:srgbClr val="FFD230"/>
            </a:solidFill>
          </p:spPr>
        </p:sp>
        <p:sp>
          <p:nvSpPr>
            <p:cNvPr name="TextBox 4" id="4"/>
            <p:cNvSpPr txBox="true"/>
            <p:nvPr/>
          </p:nvSpPr>
          <p:spPr>
            <a:xfrm>
              <a:off x="0" y="-47625"/>
              <a:ext cx="5160729" cy="670716"/>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28700" y="4451791"/>
            <a:ext cx="3776634" cy="3775060"/>
          </a:xfrm>
          <a:custGeom>
            <a:avLst/>
            <a:gdLst/>
            <a:ahLst/>
            <a:cxnLst/>
            <a:rect r="r" b="b" t="t" l="l"/>
            <a:pathLst>
              <a:path h="3775060" w="3776634">
                <a:moveTo>
                  <a:pt x="0" y="0"/>
                </a:moveTo>
                <a:lnTo>
                  <a:pt x="3776634" y="0"/>
                </a:lnTo>
                <a:lnTo>
                  <a:pt x="3776634" y="3775060"/>
                </a:lnTo>
                <a:lnTo>
                  <a:pt x="0" y="3775060"/>
                </a:lnTo>
                <a:lnTo>
                  <a:pt x="0" y="0"/>
                </a:lnTo>
                <a:close/>
              </a:path>
            </a:pathLst>
          </a:custGeom>
          <a:blipFill>
            <a:blip r:embed="rId2"/>
            <a:stretch>
              <a:fillRect l="0" t="0" r="0" b="0"/>
            </a:stretch>
          </a:blipFill>
        </p:spPr>
      </p:sp>
      <p:sp>
        <p:nvSpPr>
          <p:cNvPr name="Freeform 6" id="6"/>
          <p:cNvSpPr/>
          <p:nvPr/>
        </p:nvSpPr>
        <p:spPr>
          <a:xfrm flipH="false" flipV="true" rot="0">
            <a:off x="5167945" y="4523059"/>
            <a:ext cx="3776634" cy="3775060"/>
          </a:xfrm>
          <a:custGeom>
            <a:avLst/>
            <a:gdLst/>
            <a:ahLst/>
            <a:cxnLst/>
            <a:rect r="r" b="b" t="t" l="l"/>
            <a:pathLst>
              <a:path h="3775060" w="3776634">
                <a:moveTo>
                  <a:pt x="0" y="3775061"/>
                </a:moveTo>
                <a:lnTo>
                  <a:pt x="3776634" y="3775061"/>
                </a:lnTo>
                <a:lnTo>
                  <a:pt x="3776634" y="0"/>
                </a:lnTo>
                <a:lnTo>
                  <a:pt x="0" y="0"/>
                </a:lnTo>
                <a:lnTo>
                  <a:pt x="0" y="3775061"/>
                </a:lnTo>
                <a:close/>
              </a:path>
            </a:pathLst>
          </a:custGeom>
          <a:blipFill>
            <a:blip r:embed="rId2"/>
            <a:stretch>
              <a:fillRect l="0" t="0" r="0" b="0"/>
            </a:stretch>
          </a:blipFill>
        </p:spPr>
      </p:sp>
      <p:sp>
        <p:nvSpPr>
          <p:cNvPr name="Freeform 7" id="7"/>
          <p:cNvSpPr/>
          <p:nvPr/>
        </p:nvSpPr>
        <p:spPr>
          <a:xfrm flipH="false" flipV="false" rot="0">
            <a:off x="9307190" y="4418848"/>
            <a:ext cx="3776634" cy="3775060"/>
          </a:xfrm>
          <a:custGeom>
            <a:avLst/>
            <a:gdLst/>
            <a:ahLst/>
            <a:cxnLst/>
            <a:rect r="r" b="b" t="t" l="l"/>
            <a:pathLst>
              <a:path h="3775060" w="3776634">
                <a:moveTo>
                  <a:pt x="0" y="0"/>
                </a:moveTo>
                <a:lnTo>
                  <a:pt x="3776634" y="0"/>
                </a:lnTo>
                <a:lnTo>
                  <a:pt x="3776634" y="3775060"/>
                </a:lnTo>
                <a:lnTo>
                  <a:pt x="0" y="3775060"/>
                </a:lnTo>
                <a:lnTo>
                  <a:pt x="0" y="0"/>
                </a:lnTo>
                <a:close/>
              </a:path>
            </a:pathLst>
          </a:custGeom>
          <a:blipFill>
            <a:blip r:embed="rId2"/>
            <a:stretch>
              <a:fillRect l="0" t="0" r="0" b="0"/>
            </a:stretch>
          </a:blipFill>
        </p:spPr>
      </p:sp>
      <p:sp>
        <p:nvSpPr>
          <p:cNvPr name="Freeform 8" id="8"/>
          <p:cNvSpPr/>
          <p:nvPr/>
        </p:nvSpPr>
        <p:spPr>
          <a:xfrm flipH="false" flipV="true" rot="0">
            <a:off x="13531499" y="4418848"/>
            <a:ext cx="3776634" cy="3775060"/>
          </a:xfrm>
          <a:custGeom>
            <a:avLst/>
            <a:gdLst/>
            <a:ahLst/>
            <a:cxnLst/>
            <a:rect r="r" b="b" t="t" l="l"/>
            <a:pathLst>
              <a:path h="3775060" w="3776634">
                <a:moveTo>
                  <a:pt x="0" y="3775060"/>
                </a:moveTo>
                <a:lnTo>
                  <a:pt x="3776634" y="3775060"/>
                </a:lnTo>
                <a:lnTo>
                  <a:pt x="3776634" y="0"/>
                </a:lnTo>
                <a:lnTo>
                  <a:pt x="0" y="0"/>
                </a:lnTo>
                <a:lnTo>
                  <a:pt x="0" y="3775060"/>
                </a:lnTo>
                <a:close/>
              </a:path>
            </a:pathLst>
          </a:custGeom>
          <a:blipFill>
            <a:blip r:embed="rId2"/>
            <a:stretch>
              <a:fillRect l="0" t="0" r="0" b="0"/>
            </a:stretch>
          </a:blipFill>
        </p:spPr>
      </p:sp>
      <p:sp>
        <p:nvSpPr>
          <p:cNvPr name="Freeform 9" id="9"/>
          <p:cNvSpPr/>
          <p:nvPr/>
        </p:nvSpPr>
        <p:spPr>
          <a:xfrm flipH="false" flipV="false" rot="0">
            <a:off x="1885568" y="7195402"/>
            <a:ext cx="2062898" cy="2062898"/>
          </a:xfrm>
          <a:custGeom>
            <a:avLst/>
            <a:gdLst/>
            <a:ahLst/>
            <a:cxnLst/>
            <a:rect r="r" b="b" t="t" l="l"/>
            <a:pathLst>
              <a:path h="2062898" w="2062898">
                <a:moveTo>
                  <a:pt x="0" y="0"/>
                </a:moveTo>
                <a:lnTo>
                  <a:pt x="2062898" y="0"/>
                </a:lnTo>
                <a:lnTo>
                  <a:pt x="2062898" y="2062898"/>
                </a:lnTo>
                <a:lnTo>
                  <a:pt x="0" y="2062898"/>
                </a:lnTo>
                <a:lnTo>
                  <a:pt x="0" y="0"/>
                </a:lnTo>
                <a:close/>
              </a:path>
            </a:pathLst>
          </a:custGeom>
          <a:blipFill>
            <a:blip r:embed="rId3"/>
            <a:stretch>
              <a:fillRect l="0" t="0" r="0" b="0"/>
            </a:stretch>
          </a:blipFill>
        </p:spPr>
      </p:sp>
      <p:grpSp>
        <p:nvGrpSpPr>
          <p:cNvPr name="Group 10" id="10"/>
          <p:cNvGrpSpPr/>
          <p:nvPr/>
        </p:nvGrpSpPr>
        <p:grpSpPr>
          <a:xfrm rot="0">
            <a:off x="2050184" y="7345771"/>
            <a:ext cx="1733666" cy="173366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6024813" y="3466612"/>
            <a:ext cx="2062898" cy="2062898"/>
          </a:xfrm>
          <a:custGeom>
            <a:avLst/>
            <a:gdLst/>
            <a:ahLst/>
            <a:cxnLst/>
            <a:rect r="r" b="b" t="t" l="l"/>
            <a:pathLst>
              <a:path h="2062898" w="2062898">
                <a:moveTo>
                  <a:pt x="0" y="0"/>
                </a:moveTo>
                <a:lnTo>
                  <a:pt x="2062898" y="0"/>
                </a:lnTo>
                <a:lnTo>
                  <a:pt x="2062898" y="2062898"/>
                </a:lnTo>
                <a:lnTo>
                  <a:pt x="0" y="2062898"/>
                </a:lnTo>
                <a:lnTo>
                  <a:pt x="0" y="0"/>
                </a:lnTo>
                <a:close/>
              </a:path>
            </a:pathLst>
          </a:custGeom>
          <a:blipFill>
            <a:blip r:embed="rId3"/>
            <a:stretch>
              <a:fillRect l="0" t="0" r="0" b="0"/>
            </a:stretch>
          </a:blipFill>
        </p:spPr>
      </p:sp>
      <p:grpSp>
        <p:nvGrpSpPr>
          <p:cNvPr name="Group 14" id="14"/>
          <p:cNvGrpSpPr/>
          <p:nvPr/>
        </p:nvGrpSpPr>
        <p:grpSpPr>
          <a:xfrm rot="0">
            <a:off x="6189429" y="3616981"/>
            <a:ext cx="1733666" cy="17336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4532832" y="3348154"/>
            <a:ext cx="2062898" cy="2062898"/>
          </a:xfrm>
          <a:custGeom>
            <a:avLst/>
            <a:gdLst/>
            <a:ahLst/>
            <a:cxnLst/>
            <a:rect r="r" b="b" t="t" l="l"/>
            <a:pathLst>
              <a:path h="2062898" w="2062898">
                <a:moveTo>
                  <a:pt x="0" y="0"/>
                </a:moveTo>
                <a:lnTo>
                  <a:pt x="2062898" y="0"/>
                </a:lnTo>
                <a:lnTo>
                  <a:pt x="2062898" y="2062897"/>
                </a:lnTo>
                <a:lnTo>
                  <a:pt x="0" y="2062897"/>
                </a:lnTo>
                <a:lnTo>
                  <a:pt x="0" y="0"/>
                </a:lnTo>
                <a:close/>
              </a:path>
            </a:pathLst>
          </a:custGeom>
          <a:blipFill>
            <a:blip r:embed="rId3"/>
            <a:stretch>
              <a:fillRect l="0" t="0" r="0" b="0"/>
            </a:stretch>
          </a:blipFill>
        </p:spPr>
      </p:sp>
      <p:grpSp>
        <p:nvGrpSpPr>
          <p:cNvPr name="Group 18" id="18"/>
          <p:cNvGrpSpPr/>
          <p:nvPr/>
        </p:nvGrpSpPr>
        <p:grpSpPr>
          <a:xfrm rot="0">
            <a:off x="14697448" y="3498523"/>
            <a:ext cx="1733666" cy="173366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0185381" y="7148212"/>
            <a:ext cx="2062898" cy="2062898"/>
          </a:xfrm>
          <a:custGeom>
            <a:avLst/>
            <a:gdLst/>
            <a:ahLst/>
            <a:cxnLst/>
            <a:rect r="r" b="b" t="t" l="l"/>
            <a:pathLst>
              <a:path h="2062898" w="2062898">
                <a:moveTo>
                  <a:pt x="0" y="0"/>
                </a:moveTo>
                <a:lnTo>
                  <a:pt x="2062898" y="0"/>
                </a:lnTo>
                <a:lnTo>
                  <a:pt x="2062898" y="2062898"/>
                </a:lnTo>
                <a:lnTo>
                  <a:pt x="0" y="2062898"/>
                </a:lnTo>
                <a:lnTo>
                  <a:pt x="0" y="0"/>
                </a:lnTo>
                <a:close/>
              </a:path>
            </a:pathLst>
          </a:custGeom>
          <a:blipFill>
            <a:blip r:embed="rId3"/>
            <a:stretch>
              <a:fillRect l="0" t="0" r="0" b="0"/>
            </a:stretch>
          </a:blipFill>
        </p:spPr>
      </p:sp>
      <p:grpSp>
        <p:nvGrpSpPr>
          <p:cNvPr name="Group 22" id="22"/>
          <p:cNvGrpSpPr/>
          <p:nvPr/>
        </p:nvGrpSpPr>
        <p:grpSpPr>
          <a:xfrm rot="0">
            <a:off x="10349997" y="7298582"/>
            <a:ext cx="1733666" cy="173366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735839" y="1738304"/>
            <a:ext cx="10921220" cy="1109183"/>
            <a:chOff x="0" y="0"/>
            <a:chExt cx="2876371" cy="292130"/>
          </a:xfrm>
        </p:grpSpPr>
        <p:sp>
          <p:nvSpPr>
            <p:cNvPr name="Freeform 26" id="26"/>
            <p:cNvSpPr/>
            <p:nvPr/>
          </p:nvSpPr>
          <p:spPr>
            <a:xfrm flipH="false" flipV="false" rot="0">
              <a:off x="0" y="0"/>
              <a:ext cx="2876371" cy="292130"/>
            </a:xfrm>
            <a:custGeom>
              <a:avLst/>
              <a:gdLst/>
              <a:ahLst/>
              <a:cxnLst/>
              <a:rect r="r" b="b" t="t" l="l"/>
              <a:pathLst>
                <a:path h="292130" w="2876371">
                  <a:moveTo>
                    <a:pt x="70889" y="0"/>
                  </a:moveTo>
                  <a:lnTo>
                    <a:pt x="2805482" y="0"/>
                  </a:lnTo>
                  <a:cubicBezTo>
                    <a:pt x="2824283" y="0"/>
                    <a:pt x="2842314" y="7469"/>
                    <a:pt x="2855608" y="20763"/>
                  </a:cubicBezTo>
                  <a:cubicBezTo>
                    <a:pt x="2868902" y="34057"/>
                    <a:pt x="2876371" y="52088"/>
                    <a:pt x="2876371" y="70889"/>
                  </a:cubicBezTo>
                  <a:lnTo>
                    <a:pt x="2876371" y="221242"/>
                  </a:lnTo>
                  <a:cubicBezTo>
                    <a:pt x="2876371" y="260392"/>
                    <a:pt x="2844633" y="292130"/>
                    <a:pt x="2805482" y="292130"/>
                  </a:cubicBezTo>
                  <a:lnTo>
                    <a:pt x="70889" y="292130"/>
                  </a:lnTo>
                  <a:cubicBezTo>
                    <a:pt x="52088" y="292130"/>
                    <a:pt x="34057" y="284662"/>
                    <a:pt x="20763" y="271368"/>
                  </a:cubicBezTo>
                  <a:cubicBezTo>
                    <a:pt x="7469" y="258073"/>
                    <a:pt x="0" y="240043"/>
                    <a:pt x="0" y="221242"/>
                  </a:cubicBezTo>
                  <a:lnTo>
                    <a:pt x="0" y="70889"/>
                  </a:lnTo>
                  <a:cubicBezTo>
                    <a:pt x="0" y="52088"/>
                    <a:pt x="7469" y="34057"/>
                    <a:pt x="20763" y="20763"/>
                  </a:cubicBezTo>
                  <a:cubicBezTo>
                    <a:pt x="34057" y="7469"/>
                    <a:pt x="52088" y="0"/>
                    <a:pt x="70889" y="0"/>
                  </a:cubicBezTo>
                  <a:close/>
                </a:path>
              </a:pathLst>
            </a:custGeom>
            <a:gradFill rotWithShape="true">
              <a:gsLst>
                <a:gs pos="0">
                  <a:srgbClr val="FFD230">
                    <a:alpha val="100000"/>
                  </a:srgbClr>
                </a:gs>
                <a:gs pos="100000">
                  <a:srgbClr val="FBA309">
                    <a:alpha val="100000"/>
                  </a:srgbClr>
                </a:gs>
              </a:gsLst>
              <a:lin ang="0"/>
            </a:gradFill>
          </p:spPr>
        </p:sp>
        <p:sp>
          <p:nvSpPr>
            <p:cNvPr name="TextBox 27" id="27"/>
            <p:cNvSpPr txBox="true"/>
            <p:nvPr/>
          </p:nvSpPr>
          <p:spPr>
            <a:xfrm>
              <a:off x="0" y="-47625"/>
              <a:ext cx="2876371" cy="339755"/>
            </a:xfrm>
            <a:prstGeom prst="rect">
              <a:avLst/>
            </a:prstGeom>
          </p:spPr>
          <p:txBody>
            <a:bodyPr anchor="ctr" rtlCol="false" tIns="50800" lIns="50800" bIns="50800" rIns="50800"/>
            <a:lstStyle/>
            <a:p>
              <a:pPr algn="ctr">
                <a:lnSpc>
                  <a:spcPts val="3499"/>
                </a:lnSpc>
              </a:pPr>
            </a:p>
          </p:txBody>
        </p:sp>
      </p:grpSp>
      <p:sp>
        <p:nvSpPr>
          <p:cNvPr name="Freeform 28" id="28"/>
          <p:cNvSpPr/>
          <p:nvPr/>
        </p:nvSpPr>
        <p:spPr>
          <a:xfrm flipH="false" flipV="false" rot="0">
            <a:off x="2467544" y="7759913"/>
            <a:ext cx="898946" cy="962726"/>
          </a:xfrm>
          <a:custGeom>
            <a:avLst/>
            <a:gdLst/>
            <a:ahLst/>
            <a:cxnLst/>
            <a:rect r="r" b="b" t="t" l="l"/>
            <a:pathLst>
              <a:path h="962726" w="898946">
                <a:moveTo>
                  <a:pt x="0" y="0"/>
                </a:moveTo>
                <a:lnTo>
                  <a:pt x="898946" y="0"/>
                </a:lnTo>
                <a:lnTo>
                  <a:pt x="898946" y="962726"/>
                </a:lnTo>
                <a:lnTo>
                  <a:pt x="0" y="9627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1028700" y="1730937"/>
            <a:ext cx="8957083" cy="1028700"/>
          </a:xfrm>
          <a:prstGeom prst="rect">
            <a:avLst/>
          </a:prstGeom>
        </p:spPr>
        <p:txBody>
          <a:bodyPr anchor="t" rtlCol="false" tIns="0" lIns="0" bIns="0" rIns="0">
            <a:spAutoFit/>
          </a:bodyPr>
          <a:lstStyle/>
          <a:p>
            <a:pPr>
              <a:lnSpc>
                <a:spcPts val="8400"/>
              </a:lnSpc>
            </a:pPr>
            <a:r>
              <a:rPr lang="en-US" sz="6000">
                <a:solidFill>
                  <a:srgbClr val="06444A"/>
                </a:solidFill>
                <a:latin typeface="Oswald Bold"/>
              </a:rPr>
              <a:t>METRIC EVALUATION</a:t>
            </a:r>
          </a:p>
        </p:txBody>
      </p:sp>
      <p:sp>
        <p:nvSpPr>
          <p:cNvPr name="TextBox 30" id="30"/>
          <p:cNvSpPr txBox="true"/>
          <p:nvPr/>
        </p:nvSpPr>
        <p:spPr>
          <a:xfrm rot="0">
            <a:off x="1028700" y="830254"/>
            <a:ext cx="8673148" cy="679450"/>
          </a:xfrm>
          <a:prstGeom prst="rect">
            <a:avLst/>
          </a:prstGeom>
        </p:spPr>
        <p:txBody>
          <a:bodyPr anchor="t" rtlCol="false" tIns="0" lIns="0" bIns="0" rIns="0">
            <a:spAutoFit/>
          </a:bodyPr>
          <a:lstStyle/>
          <a:p>
            <a:pPr>
              <a:lnSpc>
                <a:spcPts val="5599"/>
              </a:lnSpc>
            </a:pPr>
            <a:r>
              <a:rPr lang="en-US" sz="3999">
                <a:solidFill>
                  <a:srgbClr val="FFFFFF"/>
                </a:solidFill>
                <a:latin typeface="Oswald Bold"/>
              </a:rPr>
              <a:t>BUSSINES PROBLEM UNDERSTANDING</a:t>
            </a:r>
          </a:p>
        </p:txBody>
      </p:sp>
      <p:sp>
        <p:nvSpPr>
          <p:cNvPr name="TextBox 31" id="31"/>
          <p:cNvSpPr txBox="true"/>
          <p:nvPr/>
        </p:nvSpPr>
        <p:spPr>
          <a:xfrm rot="0">
            <a:off x="1423358" y="6171729"/>
            <a:ext cx="2987318" cy="1009650"/>
          </a:xfrm>
          <a:prstGeom prst="rect">
            <a:avLst/>
          </a:prstGeom>
        </p:spPr>
        <p:txBody>
          <a:bodyPr anchor="t" rtlCol="false" tIns="0" lIns="0" bIns="0" rIns="0">
            <a:spAutoFit/>
          </a:bodyPr>
          <a:lstStyle/>
          <a:p>
            <a:pPr>
              <a:lnSpc>
                <a:spcPts val="2639"/>
              </a:lnSpc>
            </a:pPr>
            <a:r>
              <a:rPr lang="en-US" sz="2199" spc="30">
                <a:solidFill>
                  <a:srgbClr val="000000"/>
                </a:solidFill>
                <a:latin typeface="Lato Bold"/>
              </a:rPr>
              <a:t>Nilai rataan akar kuadrat dari error.</a:t>
            </a:r>
          </a:p>
          <a:p>
            <a:pPr>
              <a:lnSpc>
                <a:spcPts val="2639"/>
              </a:lnSpc>
            </a:pPr>
          </a:p>
        </p:txBody>
      </p:sp>
      <p:sp>
        <p:nvSpPr>
          <p:cNvPr name="TextBox 32" id="32"/>
          <p:cNvSpPr txBox="true"/>
          <p:nvPr/>
        </p:nvSpPr>
        <p:spPr>
          <a:xfrm rot="0">
            <a:off x="5541547" y="5776673"/>
            <a:ext cx="2987318" cy="1009650"/>
          </a:xfrm>
          <a:prstGeom prst="rect">
            <a:avLst/>
          </a:prstGeom>
        </p:spPr>
        <p:txBody>
          <a:bodyPr anchor="t" rtlCol="false" tIns="0" lIns="0" bIns="0" rIns="0">
            <a:spAutoFit/>
          </a:bodyPr>
          <a:lstStyle/>
          <a:p>
            <a:pPr>
              <a:lnSpc>
                <a:spcPts val="2639"/>
              </a:lnSpc>
            </a:pPr>
            <a:r>
              <a:rPr lang="en-US" sz="2199" spc="30">
                <a:solidFill>
                  <a:srgbClr val="000000"/>
                </a:solidFill>
                <a:latin typeface="Lato Bold"/>
              </a:rPr>
              <a:t>Rataan nilai absolut dari error.</a:t>
            </a:r>
          </a:p>
          <a:p>
            <a:pPr>
              <a:lnSpc>
                <a:spcPts val="2639"/>
              </a:lnSpc>
            </a:pPr>
          </a:p>
        </p:txBody>
      </p:sp>
      <p:sp>
        <p:nvSpPr>
          <p:cNvPr name="TextBox 33" id="33"/>
          <p:cNvSpPr txBox="true"/>
          <p:nvPr/>
        </p:nvSpPr>
        <p:spPr>
          <a:xfrm rot="0">
            <a:off x="9701848" y="5805411"/>
            <a:ext cx="2987318" cy="1676400"/>
          </a:xfrm>
          <a:prstGeom prst="rect">
            <a:avLst/>
          </a:prstGeom>
        </p:spPr>
        <p:txBody>
          <a:bodyPr anchor="t" rtlCol="false" tIns="0" lIns="0" bIns="0" rIns="0">
            <a:spAutoFit/>
          </a:bodyPr>
          <a:lstStyle/>
          <a:p>
            <a:pPr>
              <a:lnSpc>
                <a:spcPts val="2639"/>
              </a:lnSpc>
            </a:pPr>
            <a:r>
              <a:rPr lang="en-US" sz="2199" spc="30">
                <a:solidFill>
                  <a:srgbClr val="000000"/>
                </a:solidFill>
                <a:latin typeface="Lato Bold"/>
              </a:rPr>
              <a:t>Rataan persentase error yang dihasilkan oleh suatu model regresi</a:t>
            </a:r>
          </a:p>
          <a:p>
            <a:pPr>
              <a:lnSpc>
                <a:spcPts val="2639"/>
              </a:lnSpc>
            </a:pPr>
          </a:p>
        </p:txBody>
      </p:sp>
      <p:sp>
        <p:nvSpPr>
          <p:cNvPr name="TextBox 34" id="34"/>
          <p:cNvSpPr txBox="true"/>
          <p:nvPr/>
        </p:nvSpPr>
        <p:spPr>
          <a:xfrm rot="0">
            <a:off x="13926157" y="5519985"/>
            <a:ext cx="2987318" cy="1676400"/>
          </a:xfrm>
          <a:prstGeom prst="rect">
            <a:avLst/>
          </a:prstGeom>
        </p:spPr>
        <p:txBody>
          <a:bodyPr anchor="t" rtlCol="false" tIns="0" lIns="0" bIns="0" rIns="0">
            <a:spAutoFit/>
          </a:bodyPr>
          <a:lstStyle/>
          <a:p>
            <a:pPr>
              <a:lnSpc>
                <a:spcPts val="2639"/>
              </a:lnSpc>
            </a:pPr>
            <a:r>
              <a:rPr lang="en-US" sz="2199" spc="30">
                <a:solidFill>
                  <a:srgbClr val="000000"/>
                </a:solidFill>
                <a:latin typeface="Lato Bold"/>
              </a:rPr>
              <a:t>Menjelaskan seberapa besar variasi nilai Y yang dapat dijelaskan oleh model</a:t>
            </a:r>
          </a:p>
          <a:p>
            <a:pPr>
              <a:lnSpc>
                <a:spcPts val="2639"/>
              </a:lnSpc>
            </a:pPr>
          </a:p>
        </p:txBody>
      </p:sp>
      <p:sp>
        <p:nvSpPr>
          <p:cNvPr name="TextBox 35" id="35"/>
          <p:cNvSpPr txBox="true"/>
          <p:nvPr/>
        </p:nvSpPr>
        <p:spPr>
          <a:xfrm rot="0">
            <a:off x="1423358" y="5490923"/>
            <a:ext cx="1689535" cy="523875"/>
          </a:xfrm>
          <a:prstGeom prst="rect">
            <a:avLst/>
          </a:prstGeom>
        </p:spPr>
        <p:txBody>
          <a:bodyPr anchor="t" rtlCol="false" tIns="0" lIns="0" bIns="0" rIns="0">
            <a:spAutoFit/>
          </a:bodyPr>
          <a:lstStyle/>
          <a:p>
            <a:pPr>
              <a:lnSpc>
                <a:spcPts val="4200"/>
              </a:lnSpc>
            </a:pPr>
            <a:r>
              <a:rPr lang="en-US" sz="3000">
                <a:solidFill>
                  <a:srgbClr val="06444A"/>
                </a:solidFill>
                <a:latin typeface="Oswald Bold"/>
              </a:rPr>
              <a:t>RMSE</a:t>
            </a:r>
          </a:p>
        </p:txBody>
      </p:sp>
      <p:sp>
        <p:nvSpPr>
          <p:cNvPr name="TextBox 36" id="36"/>
          <p:cNvSpPr txBox="true"/>
          <p:nvPr/>
        </p:nvSpPr>
        <p:spPr>
          <a:xfrm rot="0">
            <a:off x="5541547" y="6557945"/>
            <a:ext cx="1689535" cy="523875"/>
          </a:xfrm>
          <a:prstGeom prst="rect">
            <a:avLst/>
          </a:prstGeom>
        </p:spPr>
        <p:txBody>
          <a:bodyPr anchor="t" rtlCol="false" tIns="0" lIns="0" bIns="0" rIns="0">
            <a:spAutoFit/>
          </a:bodyPr>
          <a:lstStyle/>
          <a:p>
            <a:pPr>
              <a:lnSpc>
                <a:spcPts val="4200"/>
              </a:lnSpc>
            </a:pPr>
            <a:r>
              <a:rPr lang="en-US" sz="3000">
                <a:solidFill>
                  <a:srgbClr val="06444A"/>
                </a:solidFill>
                <a:latin typeface="Oswald Bold"/>
              </a:rPr>
              <a:t>MAE</a:t>
            </a:r>
          </a:p>
        </p:txBody>
      </p:sp>
      <p:sp>
        <p:nvSpPr>
          <p:cNvPr name="TextBox 37" id="37"/>
          <p:cNvSpPr txBox="true"/>
          <p:nvPr/>
        </p:nvSpPr>
        <p:spPr>
          <a:xfrm rot="0">
            <a:off x="9701848" y="5165514"/>
            <a:ext cx="1689535" cy="523875"/>
          </a:xfrm>
          <a:prstGeom prst="rect">
            <a:avLst/>
          </a:prstGeom>
        </p:spPr>
        <p:txBody>
          <a:bodyPr anchor="t" rtlCol="false" tIns="0" lIns="0" bIns="0" rIns="0">
            <a:spAutoFit/>
          </a:bodyPr>
          <a:lstStyle/>
          <a:p>
            <a:pPr>
              <a:lnSpc>
                <a:spcPts val="4200"/>
              </a:lnSpc>
            </a:pPr>
            <a:r>
              <a:rPr lang="en-US" sz="3000">
                <a:solidFill>
                  <a:srgbClr val="06444A"/>
                </a:solidFill>
                <a:latin typeface="Oswald Bold"/>
              </a:rPr>
              <a:t>MAPE</a:t>
            </a:r>
          </a:p>
        </p:txBody>
      </p:sp>
      <p:sp>
        <p:nvSpPr>
          <p:cNvPr name="TextBox 38" id="38"/>
          <p:cNvSpPr txBox="true"/>
          <p:nvPr/>
        </p:nvSpPr>
        <p:spPr>
          <a:xfrm rot="0">
            <a:off x="13926157" y="6934315"/>
            <a:ext cx="2076732" cy="523875"/>
          </a:xfrm>
          <a:prstGeom prst="rect">
            <a:avLst/>
          </a:prstGeom>
        </p:spPr>
        <p:txBody>
          <a:bodyPr anchor="t" rtlCol="false" tIns="0" lIns="0" bIns="0" rIns="0">
            <a:spAutoFit/>
          </a:bodyPr>
          <a:lstStyle/>
          <a:p>
            <a:pPr>
              <a:lnSpc>
                <a:spcPts val="4200"/>
              </a:lnSpc>
            </a:pPr>
            <a:r>
              <a:rPr lang="en-US" sz="3000">
                <a:solidFill>
                  <a:srgbClr val="06444A"/>
                </a:solidFill>
                <a:latin typeface="Oswald Bold"/>
              </a:rPr>
              <a:t>R-SQUARE</a:t>
            </a:r>
          </a:p>
        </p:txBody>
      </p:sp>
      <p:sp>
        <p:nvSpPr>
          <p:cNvPr name="TextBox 39" id="39"/>
          <p:cNvSpPr txBox="true"/>
          <p:nvPr/>
        </p:nvSpPr>
        <p:spPr>
          <a:xfrm rot="0">
            <a:off x="10767357" y="2235746"/>
            <a:ext cx="6844568" cy="1819910"/>
          </a:xfrm>
          <a:prstGeom prst="rect">
            <a:avLst/>
          </a:prstGeom>
        </p:spPr>
        <p:txBody>
          <a:bodyPr anchor="t" rtlCol="false" tIns="0" lIns="0" bIns="0" rIns="0">
            <a:spAutoFit/>
          </a:bodyPr>
          <a:lstStyle/>
          <a:p>
            <a:pPr algn="just">
              <a:lnSpc>
                <a:spcPts val="3639"/>
              </a:lnSpc>
            </a:pPr>
            <a:r>
              <a:rPr lang="en-US" sz="2599" spc="36">
                <a:solidFill>
                  <a:srgbClr val="FFFFFF"/>
                </a:solidFill>
                <a:latin typeface="Lato Bold"/>
              </a:rPr>
              <a:t>Dalam membangun model machine learning ini, diperlukan beberapa evaluasi metrik sebagai berikut :</a:t>
            </a:r>
          </a:p>
          <a:p>
            <a:pPr algn="just">
              <a:lnSpc>
                <a:spcPts val="3639"/>
              </a:lnSpc>
            </a:pPr>
          </a:p>
        </p:txBody>
      </p:sp>
      <p:sp>
        <p:nvSpPr>
          <p:cNvPr name="Freeform 40" id="40"/>
          <p:cNvSpPr/>
          <p:nvPr/>
        </p:nvSpPr>
        <p:spPr>
          <a:xfrm flipH="false" flipV="false" rot="0">
            <a:off x="6606789" y="3970427"/>
            <a:ext cx="898946" cy="962726"/>
          </a:xfrm>
          <a:custGeom>
            <a:avLst/>
            <a:gdLst/>
            <a:ahLst/>
            <a:cxnLst/>
            <a:rect r="r" b="b" t="t" l="l"/>
            <a:pathLst>
              <a:path h="962726" w="898946">
                <a:moveTo>
                  <a:pt x="0" y="0"/>
                </a:moveTo>
                <a:lnTo>
                  <a:pt x="898946" y="0"/>
                </a:lnTo>
                <a:lnTo>
                  <a:pt x="898946" y="962727"/>
                </a:lnTo>
                <a:lnTo>
                  <a:pt x="0" y="962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1" id="41"/>
          <p:cNvSpPr/>
          <p:nvPr/>
        </p:nvSpPr>
        <p:spPr>
          <a:xfrm flipH="false" flipV="false" rot="0">
            <a:off x="10767357" y="7684051"/>
            <a:ext cx="898946" cy="962726"/>
          </a:xfrm>
          <a:custGeom>
            <a:avLst/>
            <a:gdLst/>
            <a:ahLst/>
            <a:cxnLst/>
            <a:rect r="r" b="b" t="t" l="l"/>
            <a:pathLst>
              <a:path h="962726" w="898946">
                <a:moveTo>
                  <a:pt x="0" y="0"/>
                </a:moveTo>
                <a:lnTo>
                  <a:pt x="898946" y="0"/>
                </a:lnTo>
                <a:lnTo>
                  <a:pt x="898946" y="962727"/>
                </a:lnTo>
                <a:lnTo>
                  <a:pt x="0" y="962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2" id="42"/>
          <p:cNvSpPr/>
          <p:nvPr/>
        </p:nvSpPr>
        <p:spPr>
          <a:xfrm flipH="false" flipV="false" rot="0">
            <a:off x="15114808" y="3898239"/>
            <a:ext cx="898946" cy="962726"/>
          </a:xfrm>
          <a:custGeom>
            <a:avLst/>
            <a:gdLst/>
            <a:ahLst/>
            <a:cxnLst/>
            <a:rect r="r" b="b" t="t" l="l"/>
            <a:pathLst>
              <a:path h="962726" w="898946">
                <a:moveTo>
                  <a:pt x="0" y="0"/>
                </a:moveTo>
                <a:lnTo>
                  <a:pt x="898946" y="0"/>
                </a:lnTo>
                <a:lnTo>
                  <a:pt x="898946" y="962727"/>
                </a:lnTo>
                <a:lnTo>
                  <a:pt x="0" y="962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811503"/>
            <a:chOff x="0" y="0"/>
            <a:chExt cx="24384000" cy="5082004"/>
          </a:xfrm>
        </p:grpSpPr>
        <p:pic>
          <p:nvPicPr>
            <p:cNvPr name="Picture 3" id="3"/>
            <p:cNvPicPr>
              <a:picLocks noChangeAspect="true"/>
            </p:cNvPicPr>
            <p:nvPr/>
          </p:nvPicPr>
          <p:blipFill>
            <a:blip r:embed="rId2">
              <a:alphaModFix amt="13000"/>
            </a:blip>
            <a:srcRect l="0" t="19161" r="0" b="19161"/>
            <a:stretch>
              <a:fillRect/>
            </a:stretch>
          </p:blipFill>
          <p:spPr>
            <a:xfrm flipH="false" flipV="false">
              <a:off x="0" y="0"/>
              <a:ext cx="24384000" cy="5082004"/>
            </a:xfrm>
            <a:prstGeom prst="rect">
              <a:avLst/>
            </a:prstGeom>
          </p:spPr>
        </p:pic>
      </p:grpSp>
      <p:grpSp>
        <p:nvGrpSpPr>
          <p:cNvPr name="Group 4" id="4"/>
          <p:cNvGrpSpPr/>
          <p:nvPr/>
        </p:nvGrpSpPr>
        <p:grpSpPr>
          <a:xfrm rot="0">
            <a:off x="-283439" y="4084055"/>
            <a:ext cx="19082616" cy="4184762"/>
            <a:chOff x="0" y="0"/>
            <a:chExt cx="5025874" cy="1102160"/>
          </a:xfrm>
        </p:grpSpPr>
        <p:sp>
          <p:nvSpPr>
            <p:cNvPr name="Freeform 5" id="5"/>
            <p:cNvSpPr/>
            <p:nvPr/>
          </p:nvSpPr>
          <p:spPr>
            <a:xfrm flipH="false" flipV="false" rot="0">
              <a:off x="0" y="0"/>
              <a:ext cx="5025874" cy="1102159"/>
            </a:xfrm>
            <a:custGeom>
              <a:avLst/>
              <a:gdLst/>
              <a:ahLst/>
              <a:cxnLst/>
              <a:rect r="r" b="b" t="t" l="l"/>
              <a:pathLst>
                <a:path h="1102159" w="5025874">
                  <a:moveTo>
                    <a:pt x="0" y="0"/>
                  </a:moveTo>
                  <a:lnTo>
                    <a:pt x="5025874" y="0"/>
                  </a:lnTo>
                  <a:lnTo>
                    <a:pt x="5025874" y="1102159"/>
                  </a:lnTo>
                  <a:lnTo>
                    <a:pt x="0" y="1102159"/>
                  </a:lnTo>
                  <a:close/>
                </a:path>
              </a:pathLst>
            </a:custGeom>
            <a:solidFill>
              <a:srgbClr val="FFD230"/>
            </a:solidFill>
          </p:spPr>
        </p:sp>
        <p:sp>
          <p:nvSpPr>
            <p:cNvPr name="TextBox 6" id="6"/>
            <p:cNvSpPr txBox="true"/>
            <p:nvPr/>
          </p:nvSpPr>
          <p:spPr>
            <a:xfrm>
              <a:off x="0" y="-47625"/>
              <a:ext cx="5025874" cy="114978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511176" y="8018468"/>
            <a:ext cx="19082616" cy="626868"/>
            <a:chOff x="0" y="0"/>
            <a:chExt cx="5025874" cy="165101"/>
          </a:xfrm>
        </p:grpSpPr>
        <p:sp>
          <p:nvSpPr>
            <p:cNvPr name="Freeform 8" id="8"/>
            <p:cNvSpPr/>
            <p:nvPr/>
          </p:nvSpPr>
          <p:spPr>
            <a:xfrm flipH="false" flipV="false" rot="0">
              <a:off x="0" y="0"/>
              <a:ext cx="5025874" cy="165101"/>
            </a:xfrm>
            <a:custGeom>
              <a:avLst/>
              <a:gdLst/>
              <a:ahLst/>
              <a:cxnLst/>
              <a:rect r="r" b="b" t="t" l="l"/>
              <a:pathLst>
                <a:path h="165101" w="5025874">
                  <a:moveTo>
                    <a:pt x="0" y="0"/>
                  </a:moveTo>
                  <a:lnTo>
                    <a:pt x="5025874" y="0"/>
                  </a:lnTo>
                  <a:lnTo>
                    <a:pt x="5025874" y="165101"/>
                  </a:lnTo>
                  <a:lnTo>
                    <a:pt x="0" y="165101"/>
                  </a:lnTo>
                  <a:close/>
                </a:path>
              </a:pathLst>
            </a:custGeom>
            <a:solidFill>
              <a:srgbClr val="FFFFFF"/>
            </a:solidFill>
          </p:spPr>
        </p:sp>
        <p:sp>
          <p:nvSpPr>
            <p:cNvPr name="TextBox 9" id="9"/>
            <p:cNvSpPr txBox="true"/>
            <p:nvPr/>
          </p:nvSpPr>
          <p:spPr>
            <a:xfrm>
              <a:off x="0" y="-47625"/>
              <a:ext cx="5025874" cy="212726"/>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511176" y="3503339"/>
            <a:ext cx="19082616" cy="626868"/>
            <a:chOff x="0" y="0"/>
            <a:chExt cx="5025874" cy="165101"/>
          </a:xfrm>
        </p:grpSpPr>
        <p:sp>
          <p:nvSpPr>
            <p:cNvPr name="Freeform 11" id="11"/>
            <p:cNvSpPr/>
            <p:nvPr/>
          </p:nvSpPr>
          <p:spPr>
            <a:xfrm flipH="false" flipV="false" rot="0">
              <a:off x="0" y="0"/>
              <a:ext cx="5025874" cy="165101"/>
            </a:xfrm>
            <a:custGeom>
              <a:avLst/>
              <a:gdLst/>
              <a:ahLst/>
              <a:cxnLst/>
              <a:rect r="r" b="b" t="t" l="l"/>
              <a:pathLst>
                <a:path h="165101" w="5025874">
                  <a:moveTo>
                    <a:pt x="0" y="0"/>
                  </a:moveTo>
                  <a:lnTo>
                    <a:pt x="5025874" y="0"/>
                  </a:lnTo>
                  <a:lnTo>
                    <a:pt x="5025874" y="165101"/>
                  </a:lnTo>
                  <a:lnTo>
                    <a:pt x="0" y="165101"/>
                  </a:lnTo>
                  <a:close/>
                </a:path>
              </a:pathLst>
            </a:custGeom>
            <a:solidFill>
              <a:srgbClr val="FFFFFF"/>
            </a:solidFill>
          </p:spPr>
        </p:sp>
        <p:sp>
          <p:nvSpPr>
            <p:cNvPr name="TextBox 12" id="12"/>
            <p:cNvSpPr txBox="true"/>
            <p:nvPr/>
          </p:nvSpPr>
          <p:spPr>
            <a:xfrm>
              <a:off x="0" y="-47625"/>
              <a:ext cx="5025874" cy="212726"/>
            </a:xfrm>
            <a:prstGeom prst="rect">
              <a:avLst/>
            </a:prstGeom>
          </p:spPr>
          <p:txBody>
            <a:bodyPr anchor="ctr" rtlCol="false" tIns="50800" lIns="50800" bIns="50800" rIns="50800"/>
            <a:lstStyle/>
            <a:p>
              <a:pPr algn="ctr">
                <a:lnSpc>
                  <a:spcPts val="3499"/>
                </a:lnSpc>
              </a:pPr>
            </a:p>
          </p:txBody>
        </p:sp>
      </p:grpSp>
      <p:sp>
        <p:nvSpPr>
          <p:cNvPr name="Freeform 13" id="13"/>
          <p:cNvSpPr/>
          <p:nvPr/>
        </p:nvSpPr>
        <p:spPr>
          <a:xfrm flipH="false" flipV="false" rot="0">
            <a:off x="7525219" y="9159686"/>
            <a:ext cx="2180231" cy="545058"/>
          </a:xfrm>
          <a:custGeom>
            <a:avLst/>
            <a:gdLst/>
            <a:ahLst/>
            <a:cxnLst/>
            <a:rect r="r" b="b" t="t" l="l"/>
            <a:pathLst>
              <a:path h="545058" w="2180231">
                <a:moveTo>
                  <a:pt x="0" y="0"/>
                </a:moveTo>
                <a:lnTo>
                  <a:pt x="2180231" y="0"/>
                </a:lnTo>
                <a:lnTo>
                  <a:pt x="2180231" y="545058"/>
                </a:lnTo>
                <a:lnTo>
                  <a:pt x="0" y="545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028700" y="1755492"/>
            <a:ext cx="6466038" cy="1028700"/>
          </a:xfrm>
          <a:prstGeom prst="rect">
            <a:avLst/>
          </a:prstGeom>
        </p:spPr>
        <p:txBody>
          <a:bodyPr anchor="t" rtlCol="false" tIns="0" lIns="0" bIns="0" rIns="0">
            <a:spAutoFit/>
          </a:bodyPr>
          <a:lstStyle/>
          <a:p>
            <a:pPr>
              <a:lnSpc>
                <a:spcPts val="8400"/>
              </a:lnSpc>
            </a:pPr>
            <a:r>
              <a:rPr lang="en-US" sz="6000">
                <a:solidFill>
                  <a:srgbClr val="FFD230"/>
                </a:solidFill>
                <a:latin typeface="Oswald Bold"/>
              </a:rPr>
              <a:t>UNDERSTANDING</a:t>
            </a:r>
          </a:p>
        </p:txBody>
      </p:sp>
      <p:sp>
        <p:nvSpPr>
          <p:cNvPr name="TextBox 15" id="15"/>
          <p:cNvSpPr txBox="true"/>
          <p:nvPr/>
        </p:nvSpPr>
        <p:spPr>
          <a:xfrm rot="0">
            <a:off x="1028700" y="903486"/>
            <a:ext cx="2485297" cy="1127762"/>
          </a:xfrm>
          <a:prstGeom prst="rect">
            <a:avLst/>
          </a:prstGeom>
        </p:spPr>
        <p:txBody>
          <a:bodyPr anchor="t" rtlCol="false" tIns="0" lIns="0" bIns="0" rIns="0">
            <a:spAutoFit/>
          </a:bodyPr>
          <a:lstStyle/>
          <a:p>
            <a:pPr>
              <a:lnSpc>
                <a:spcPts val="9239"/>
              </a:lnSpc>
            </a:pPr>
            <a:r>
              <a:rPr lang="en-US" sz="6599">
                <a:solidFill>
                  <a:srgbClr val="FFFFFF"/>
                </a:solidFill>
                <a:latin typeface="Oswald Bold"/>
              </a:rPr>
              <a:t>DATA</a:t>
            </a:r>
          </a:p>
        </p:txBody>
      </p:sp>
      <p:sp>
        <p:nvSpPr>
          <p:cNvPr name="TextBox 16" id="16"/>
          <p:cNvSpPr txBox="true"/>
          <p:nvPr/>
        </p:nvSpPr>
        <p:spPr>
          <a:xfrm rot="0">
            <a:off x="9144000" y="421756"/>
            <a:ext cx="8563306" cy="2920365"/>
          </a:xfrm>
          <a:prstGeom prst="rect">
            <a:avLst/>
          </a:prstGeom>
        </p:spPr>
        <p:txBody>
          <a:bodyPr anchor="t" rtlCol="false" tIns="0" lIns="0" bIns="0" rIns="0">
            <a:spAutoFit/>
          </a:bodyPr>
          <a:lstStyle/>
          <a:p>
            <a:pPr algn="r">
              <a:lnSpc>
                <a:spcPts val="3359"/>
              </a:lnSpc>
            </a:pPr>
            <a:r>
              <a:rPr lang="en-US" sz="2399" spc="33">
                <a:solidFill>
                  <a:srgbClr val="FFFFFF"/>
                </a:solidFill>
                <a:latin typeface="Lato"/>
              </a:rPr>
              <a:t>Data understanding adalah tahap awal dalam proses analisis data yang bertujuan untuk memahami data yang akan digunakan. Tahap ini melibatkan eksplorasi dan pemahaman terhadap data yang ada, termasuk struktur, karakteristik, dan kualitasnya. Dataset berisi catatan mobil bekas yang dikumpulkan dari syarah.com</a:t>
            </a:r>
          </a:p>
          <a:p>
            <a:pPr algn="r">
              <a:lnSpc>
                <a:spcPts val="3359"/>
              </a:lnSpc>
            </a:pPr>
          </a:p>
        </p:txBody>
      </p:sp>
      <p:grpSp>
        <p:nvGrpSpPr>
          <p:cNvPr name="Group 17" id="17"/>
          <p:cNvGrpSpPr/>
          <p:nvPr/>
        </p:nvGrpSpPr>
        <p:grpSpPr>
          <a:xfrm rot="0">
            <a:off x="9705450" y="5019947"/>
            <a:ext cx="7586634" cy="2312977"/>
            <a:chOff x="0" y="0"/>
            <a:chExt cx="10115513" cy="3083969"/>
          </a:xfrm>
        </p:grpSpPr>
        <p:sp>
          <p:nvSpPr>
            <p:cNvPr name="TextBox 18" id="18"/>
            <p:cNvSpPr txBox="true"/>
            <p:nvPr/>
          </p:nvSpPr>
          <p:spPr>
            <a:xfrm rot="0">
              <a:off x="0" y="1028051"/>
              <a:ext cx="10115513" cy="2055918"/>
            </a:xfrm>
            <a:prstGeom prst="rect">
              <a:avLst/>
            </a:prstGeom>
          </p:spPr>
          <p:txBody>
            <a:bodyPr anchor="t" rtlCol="false" tIns="0" lIns="0" bIns="0" rIns="0">
              <a:spAutoFit/>
            </a:bodyPr>
            <a:lstStyle/>
            <a:p>
              <a:pPr algn="just" marL="474979" indent="-237490" lvl="1">
                <a:lnSpc>
                  <a:spcPts val="3079"/>
                </a:lnSpc>
                <a:buFont typeface="Arial"/>
                <a:buChar char="•"/>
              </a:pPr>
              <a:r>
                <a:rPr lang="en-US" sz="2199" spc="30">
                  <a:solidFill>
                    <a:srgbClr val="000000"/>
                  </a:solidFill>
                  <a:latin typeface="Lato Bold"/>
                </a:rPr>
                <a:t>Price : Harga Mobil (Saudi Arabia Riyal)</a:t>
              </a:r>
            </a:p>
            <a:p>
              <a:pPr algn="just" marL="474979" indent="-237490" lvl="1">
                <a:lnSpc>
                  <a:spcPts val="3079"/>
                </a:lnSpc>
                <a:buFont typeface="Arial"/>
                <a:buChar char="•"/>
              </a:pPr>
              <a:r>
                <a:rPr lang="en-US" sz="2199" spc="30">
                  <a:solidFill>
                    <a:srgbClr val="000000"/>
                  </a:solidFill>
                  <a:latin typeface="Lato Bold"/>
                </a:rPr>
                <a:t>Year : Tahun Produksi Mobil</a:t>
              </a:r>
            </a:p>
            <a:p>
              <a:pPr algn="just" marL="474979" indent="-237490" lvl="1">
                <a:lnSpc>
                  <a:spcPts val="3079"/>
                </a:lnSpc>
                <a:buFont typeface="Arial"/>
                <a:buChar char="•"/>
              </a:pPr>
              <a:r>
                <a:rPr lang="en-US" sz="2199" spc="30">
                  <a:solidFill>
                    <a:srgbClr val="000000"/>
                  </a:solidFill>
                  <a:latin typeface="Lato Bold"/>
                </a:rPr>
                <a:t>Engine_Size : Ukuran Mesin</a:t>
              </a:r>
            </a:p>
            <a:p>
              <a:pPr algn="just" marL="474979" indent="-237490" lvl="1">
                <a:lnSpc>
                  <a:spcPts val="3079"/>
                </a:lnSpc>
                <a:buFont typeface="Arial"/>
                <a:buChar char="•"/>
              </a:pPr>
              <a:r>
                <a:rPr lang="en-US" sz="2199" spc="30">
                  <a:solidFill>
                    <a:srgbClr val="000000"/>
                  </a:solidFill>
                  <a:latin typeface="Lato Bold"/>
                </a:rPr>
                <a:t>Mileage : Jarak Tempuh Mobil (KM)</a:t>
              </a:r>
            </a:p>
          </p:txBody>
        </p:sp>
        <p:sp>
          <p:nvSpPr>
            <p:cNvPr name="TextBox 19" id="19"/>
            <p:cNvSpPr txBox="true"/>
            <p:nvPr/>
          </p:nvSpPr>
          <p:spPr>
            <a:xfrm rot="0">
              <a:off x="361409" y="-57150"/>
              <a:ext cx="6427108" cy="759725"/>
            </a:xfrm>
            <a:prstGeom prst="rect">
              <a:avLst/>
            </a:prstGeom>
          </p:spPr>
          <p:txBody>
            <a:bodyPr anchor="t" rtlCol="false" tIns="0" lIns="0" bIns="0" rIns="0">
              <a:spAutoFit/>
            </a:bodyPr>
            <a:lstStyle/>
            <a:p>
              <a:pPr>
                <a:lnSpc>
                  <a:spcPts val="4888"/>
                </a:lnSpc>
              </a:pPr>
              <a:r>
                <a:rPr lang="en-US" sz="3491">
                  <a:solidFill>
                    <a:srgbClr val="000000"/>
                  </a:solidFill>
                  <a:latin typeface="Oswald Bold"/>
                </a:rPr>
                <a:t>NUMERICAL VARIABEL</a:t>
              </a:r>
            </a:p>
          </p:txBody>
        </p:sp>
      </p:grpSp>
      <p:grpSp>
        <p:nvGrpSpPr>
          <p:cNvPr name="Group 20" id="20"/>
          <p:cNvGrpSpPr/>
          <p:nvPr/>
        </p:nvGrpSpPr>
        <p:grpSpPr>
          <a:xfrm rot="0">
            <a:off x="755786" y="4450248"/>
            <a:ext cx="7859548" cy="3452376"/>
            <a:chOff x="0" y="0"/>
            <a:chExt cx="10479397" cy="4603168"/>
          </a:xfrm>
        </p:grpSpPr>
        <p:sp>
          <p:nvSpPr>
            <p:cNvPr name="TextBox 21" id="21"/>
            <p:cNvSpPr txBox="true"/>
            <p:nvPr/>
          </p:nvSpPr>
          <p:spPr>
            <a:xfrm rot="0">
              <a:off x="0" y="985150"/>
              <a:ext cx="10479397" cy="3618018"/>
            </a:xfrm>
            <a:prstGeom prst="rect">
              <a:avLst/>
            </a:prstGeom>
          </p:spPr>
          <p:txBody>
            <a:bodyPr anchor="t" rtlCol="false" tIns="0" lIns="0" bIns="0" rIns="0">
              <a:spAutoFit/>
            </a:bodyPr>
            <a:lstStyle/>
            <a:p>
              <a:pPr algn="just" marL="474979" indent="-237490" lvl="1">
                <a:lnSpc>
                  <a:spcPts val="3079"/>
                </a:lnSpc>
                <a:buFont typeface="Arial"/>
                <a:buChar char="•"/>
              </a:pPr>
              <a:r>
                <a:rPr lang="en-US" sz="2199" spc="30">
                  <a:solidFill>
                    <a:srgbClr val="000000"/>
                  </a:solidFill>
                  <a:latin typeface="Lato Bold"/>
                </a:rPr>
                <a:t>Type : Jenis Mobil Bekas</a:t>
              </a:r>
            </a:p>
            <a:p>
              <a:pPr algn="just" marL="474979" indent="-237490" lvl="1">
                <a:lnSpc>
                  <a:spcPts val="3079"/>
                </a:lnSpc>
                <a:buFont typeface="Arial"/>
                <a:buChar char="•"/>
              </a:pPr>
              <a:r>
                <a:rPr lang="en-US" sz="2199" spc="30">
                  <a:solidFill>
                    <a:srgbClr val="000000"/>
                  </a:solidFill>
                  <a:latin typeface="Lato Bold"/>
                </a:rPr>
                <a:t>Region : Tempat Mobil Bekas Ditawarkan </a:t>
              </a:r>
            </a:p>
            <a:p>
              <a:pPr algn="just" marL="474979" indent="-237490" lvl="1">
                <a:lnSpc>
                  <a:spcPts val="3079"/>
                </a:lnSpc>
                <a:buFont typeface="Arial"/>
                <a:buChar char="•"/>
              </a:pPr>
              <a:r>
                <a:rPr lang="en-US" sz="2199" spc="30">
                  <a:solidFill>
                    <a:srgbClr val="000000"/>
                  </a:solidFill>
                  <a:latin typeface="Lato Bold"/>
                </a:rPr>
                <a:t>Make : Perusahaan Produksi</a:t>
              </a:r>
            </a:p>
            <a:p>
              <a:pPr algn="just" marL="474979" indent="-237490" lvl="1">
                <a:lnSpc>
                  <a:spcPts val="3079"/>
                </a:lnSpc>
                <a:buFont typeface="Arial"/>
                <a:buChar char="•"/>
              </a:pPr>
              <a:r>
                <a:rPr lang="en-US" sz="2199" spc="30">
                  <a:solidFill>
                    <a:srgbClr val="000000"/>
                  </a:solidFill>
                  <a:latin typeface="Lato Bold"/>
                </a:rPr>
                <a:t>Gear_Type : Jenis Transmisi</a:t>
              </a:r>
            </a:p>
            <a:p>
              <a:pPr algn="just" marL="474979" indent="-237490" lvl="1">
                <a:lnSpc>
                  <a:spcPts val="3079"/>
                </a:lnSpc>
                <a:buFont typeface="Arial"/>
                <a:buChar char="•"/>
              </a:pPr>
              <a:r>
                <a:rPr lang="en-US" sz="2199" spc="30">
                  <a:solidFill>
                    <a:srgbClr val="000000"/>
                  </a:solidFill>
                  <a:latin typeface="Lato Bold"/>
                </a:rPr>
                <a:t>Origin : Asal  Mobil Bekas</a:t>
              </a:r>
            </a:p>
            <a:p>
              <a:pPr algn="just" marL="474979" indent="-237490" lvl="1">
                <a:lnSpc>
                  <a:spcPts val="3079"/>
                </a:lnSpc>
                <a:buFont typeface="Arial"/>
                <a:buChar char="•"/>
              </a:pPr>
              <a:r>
                <a:rPr lang="en-US" sz="2199" spc="30">
                  <a:solidFill>
                    <a:srgbClr val="000000"/>
                  </a:solidFill>
                  <a:latin typeface="Lato Bold"/>
                </a:rPr>
                <a:t>Negotiable : Indikator apakah mobil dapat dinegosiasi</a:t>
              </a:r>
            </a:p>
            <a:p>
              <a:pPr algn="just" marL="474979" indent="-237490" lvl="1">
                <a:lnSpc>
                  <a:spcPts val="3079"/>
                </a:lnSpc>
                <a:buFont typeface="Arial"/>
                <a:buChar char="•"/>
              </a:pPr>
              <a:r>
                <a:rPr lang="en-US" sz="2199" spc="30">
                  <a:solidFill>
                    <a:srgbClr val="000000"/>
                  </a:solidFill>
                  <a:latin typeface="Lato Bold"/>
                </a:rPr>
                <a:t>Options : Opsi pilihan mobil ( Standard / Semi Full / Full)</a:t>
              </a:r>
            </a:p>
          </p:txBody>
        </p:sp>
        <p:sp>
          <p:nvSpPr>
            <p:cNvPr name="TextBox 22" id="22"/>
            <p:cNvSpPr txBox="true"/>
            <p:nvPr/>
          </p:nvSpPr>
          <p:spPr>
            <a:xfrm rot="0">
              <a:off x="382197" y="-57150"/>
              <a:ext cx="6427108" cy="759725"/>
            </a:xfrm>
            <a:prstGeom prst="rect">
              <a:avLst/>
            </a:prstGeom>
          </p:spPr>
          <p:txBody>
            <a:bodyPr anchor="t" rtlCol="false" tIns="0" lIns="0" bIns="0" rIns="0">
              <a:spAutoFit/>
            </a:bodyPr>
            <a:lstStyle/>
            <a:p>
              <a:pPr>
                <a:lnSpc>
                  <a:spcPts val="4888"/>
                </a:lnSpc>
              </a:pPr>
              <a:r>
                <a:rPr lang="en-US" sz="3491">
                  <a:solidFill>
                    <a:srgbClr val="000000"/>
                  </a:solidFill>
                  <a:latin typeface="Oswald Bold"/>
                </a:rPr>
                <a:t>CATEGORICAL VARIABEL</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028700" y="4520458"/>
            <a:ext cx="5410200" cy="5410200"/>
            <a:chOff x="0" y="0"/>
            <a:chExt cx="812800" cy="812800"/>
          </a:xfrm>
        </p:grpSpPr>
        <p:sp>
          <p:nvSpPr>
            <p:cNvPr name="Freeform 4" id="4"/>
            <p:cNvSpPr/>
            <p:nvPr/>
          </p:nvSpPr>
          <p:spPr>
            <a:xfrm flipH="false" flipV="false" rot="0">
              <a:off x="23709" y="23709"/>
              <a:ext cx="765381" cy="765381"/>
            </a:xfrm>
            <a:custGeom>
              <a:avLst/>
              <a:gdLst/>
              <a:ahLst/>
              <a:cxnLst/>
              <a:rect r="r" b="b" t="t" l="l"/>
              <a:pathLst>
                <a:path h="765381" w="765381">
                  <a:moveTo>
                    <a:pt x="423165" y="16765"/>
                  </a:moveTo>
                  <a:lnTo>
                    <a:pt x="748617" y="342217"/>
                  </a:lnTo>
                  <a:cubicBezTo>
                    <a:pt x="759351" y="352951"/>
                    <a:pt x="765382" y="367510"/>
                    <a:pt x="765382" y="382691"/>
                  </a:cubicBezTo>
                  <a:cubicBezTo>
                    <a:pt x="765382" y="397872"/>
                    <a:pt x="759351" y="412431"/>
                    <a:pt x="748617" y="423165"/>
                  </a:cubicBezTo>
                  <a:lnTo>
                    <a:pt x="423165" y="748617"/>
                  </a:lnTo>
                  <a:cubicBezTo>
                    <a:pt x="412431" y="759351"/>
                    <a:pt x="397872" y="765382"/>
                    <a:pt x="382691" y="765382"/>
                  </a:cubicBezTo>
                  <a:cubicBezTo>
                    <a:pt x="367510" y="765382"/>
                    <a:pt x="352951" y="759351"/>
                    <a:pt x="342217" y="748617"/>
                  </a:cubicBezTo>
                  <a:lnTo>
                    <a:pt x="16765" y="423165"/>
                  </a:lnTo>
                  <a:cubicBezTo>
                    <a:pt x="6031" y="412431"/>
                    <a:pt x="0" y="397872"/>
                    <a:pt x="0" y="382691"/>
                  </a:cubicBezTo>
                  <a:cubicBezTo>
                    <a:pt x="0" y="367510"/>
                    <a:pt x="6031" y="352951"/>
                    <a:pt x="16765" y="342217"/>
                  </a:cubicBezTo>
                  <a:lnTo>
                    <a:pt x="342217" y="16765"/>
                  </a:lnTo>
                  <a:cubicBezTo>
                    <a:pt x="352951" y="6031"/>
                    <a:pt x="367510" y="0"/>
                    <a:pt x="382691" y="0"/>
                  </a:cubicBezTo>
                  <a:cubicBezTo>
                    <a:pt x="397872" y="0"/>
                    <a:pt x="412431" y="6031"/>
                    <a:pt x="423165" y="16765"/>
                  </a:cubicBezTo>
                  <a:close/>
                </a:path>
              </a:pathLst>
            </a:custGeom>
            <a:solidFill>
              <a:srgbClr val="FFFFFF"/>
            </a:solidFill>
          </p:spPr>
        </p:sp>
        <p:sp>
          <p:nvSpPr>
            <p:cNvPr name="TextBox 5" id="5"/>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38900" y="4520458"/>
            <a:ext cx="5410200" cy="5410200"/>
            <a:chOff x="0" y="0"/>
            <a:chExt cx="812800" cy="812800"/>
          </a:xfrm>
        </p:grpSpPr>
        <p:sp>
          <p:nvSpPr>
            <p:cNvPr name="Freeform 7" id="7"/>
            <p:cNvSpPr/>
            <p:nvPr/>
          </p:nvSpPr>
          <p:spPr>
            <a:xfrm flipH="false" flipV="false" rot="0">
              <a:off x="23709" y="23709"/>
              <a:ext cx="765381" cy="765381"/>
            </a:xfrm>
            <a:custGeom>
              <a:avLst/>
              <a:gdLst/>
              <a:ahLst/>
              <a:cxnLst/>
              <a:rect r="r" b="b" t="t" l="l"/>
              <a:pathLst>
                <a:path h="765381" w="765381">
                  <a:moveTo>
                    <a:pt x="423165" y="16765"/>
                  </a:moveTo>
                  <a:lnTo>
                    <a:pt x="748617" y="342217"/>
                  </a:lnTo>
                  <a:cubicBezTo>
                    <a:pt x="759351" y="352951"/>
                    <a:pt x="765382" y="367510"/>
                    <a:pt x="765382" y="382691"/>
                  </a:cubicBezTo>
                  <a:cubicBezTo>
                    <a:pt x="765382" y="397872"/>
                    <a:pt x="759351" y="412431"/>
                    <a:pt x="748617" y="423165"/>
                  </a:cubicBezTo>
                  <a:lnTo>
                    <a:pt x="423165" y="748617"/>
                  </a:lnTo>
                  <a:cubicBezTo>
                    <a:pt x="412431" y="759351"/>
                    <a:pt x="397872" y="765382"/>
                    <a:pt x="382691" y="765382"/>
                  </a:cubicBezTo>
                  <a:cubicBezTo>
                    <a:pt x="367510" y="765382"/>
                    <a:pt x="352951" y="759351"/>
                    <a:pt x="342217" y="748617"/>
                  </a:cubicBezTo>
                  <a:lnTo>
                    <a:pt x="16765" y="423165"/>
                  </a:lnTo>
                  <a:cubicBezTo>
                    <a:pt x="6031" y="412431"/>
                    <a:pt x="0" y="397872"/>
                    <a:pt x="0" y="382691"/>
                  </a:cubicBezTo>
                  <a:cubicBezTo>
                    <a:pt x="0" y="367510"/>
                    <a:pt x="6031" y="352951"/>
                    <a:pt x="16765" y="342217"/>
                  </a:cubicBezTo>
                  <a:lnTo>
                    <a:pt x="342217" y="16765"/>
                  </a:lnTo>
                  <a:cubicBezTo>
                    <a:pt x="352951" y="6031"/>
                    <a:pt x="367510" y="0"/>
                    <a:pt x="382691" y="0"/>
                  </a:cubicBezTo>
                  <a:cubicBezTo>
                    <a:pt x="397872" y="0"/>
                    <a:pt x="412431" y="6031"/>
                    <a:pt x="423165" y="16765"/>
                  </a:cubicBezTo>
                  <a:close/>
                </a:path>
              </a:pathLst>
            </a:custGeom>
            <a:solidFill>
              <a:srgbClr val="FFFFFF"/>
            </a:solidFill>
          </p:spPr>
        </p:sp>
        <p:sp>
          <p:nvSpPr>
            <p:cNvPr name="TextBox 8" id="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849100" y="4520458"/>
            <a:ext cx="5410200" cy="5410200"/>
            <a:chOff x="0" y="0"/>
            <a:chExt cx="812800" cy="812800"/>
          </a:xfrm>
        </p:grpSpPr>
        <p:sp>
          <p:nvSpPr>
            <p:cNvPr name="Freeform 10" id="10"/>
            <p:cNvSpPr/>
            <p:nvPr/>
          </p:nvSpPr>
          <p:spPr>
            <a:xfrm flipH="false" flipV="false" rot="0">
              <a:off x="23709" y="23709"/>
              <a:ext cx="765381" cy="765381"/>
            </a:xfrm>
            <a:custGeom>
              <a:avLst/>
              <a:gdLst/>
              <a:ahLst/>
              <a:cxnLst/>
              <a:rect r="r" b="b" t="t" l="l"/>
              <a:pathLst>
                <a:path h="765381" w="765381">
                  <a:moveTo>
                    <a:pt x="423165" y="16765"/>
                  </a:moveTo>
                  <a:lnTo>
                    <a:pt x="748617" y="342217"/>
                  </a:lnTo>
                  <a:cubicBezTo>
                    <a:pt x="759351" y="352951"/>
                    <a:pt x="765382" y="367510"/>
                    <a:pt x="765382" y="382691"/>
                  </a:cubicBezTo>
                  <a:cubicBezTo>
                    <a:pt x="765382" y="397872"/>
                    <a:pt x="759351" y="412431"/>
                    <a:pt x="748617" y="423165"/>
                  </a:cubicBezTo>
                  <a:lnTo>
                    <a:pt x="423165" y="748617"/>
                  </a:lnTo>
                  <a:cubicBezTo>
                    <a:pt x="412431" y="759351"/>
                    <a:pt x="397872" y="765382"/>
                    <a:pt x="382691" y="765382"/>
                  </a:cubicBezTo>
                  <a:cubicBezTo>
                    <a:pt x="367510" y="765382"/>
                    <a:pt x="352951" y="759351"/>
                    <a:pt x="342217" y="748617"/>
                  </a:cubicBezTo>
                  <a:lnTo>
                    <a:pt x="16765" y="423165"/>
                  </a:lnTo>
                  <a:cubicBezTo>
                    <a:pt x="6031" y="412431"/>
                    <a:pt x="0" y="397872"/>
                    <a:pt x="0" y="382691"/>
                  </a:cubicBezTo>
                  <a:cubicBezTo>
                    <a:pt x="0" y="367510"/>
                    <a:pt x="6031" y="352951"/>
                    <a:pt x="16765" y="342217"/>
                  </a:cubicBezTo>
                  <a:lnTo>
                    <a:pt x="342217" y="16765"/>
                  </a:lnTo>
                  <a:cubicBezTo>
                    <a:pt x="352951" y="6031"/>
                    <a:pt x="367510" y="0"/>
                    <a:pt x="382691" y="0"/>
                  </a:cubicBezTo>
                  <a:cubicBezTo>
                    <a:pt x="397872" y="0"/>
                    <a:pt x="412431" y="6031"/>
                    <a:pt x="423165" y="16765"/>
                  </a:cubicBezTo>
                  <a:close/>
                </a:path>
              </a:pathLst>
            </a:custGeom>
            <a:solidFill>
              <a:srgbClr val="FFFFFF"/>
            </a:solidFill>
          </p:spPr>
        </p:sp>
        <p:sp>
          <p:nvSpPr>
            <p:cNvPr name="TextBox 11" id="11"/>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2375004" y="3680449"/>
            <a:ext cx="2717591" cy="2717591"/>
          </a:xfrm>
          <a:custGeom>
            <a:avLst/>
            <a:gdLst/>
            <a:ahLst/>
            <a:cxnLst/>
            <a:rect r="r" b="b" t="t" l="l"/>
            <a:pathLst>
              <a:path h="2717591" w="2717591">
                <a:moveTo>
                  <a:pt x="0" y="0"/>
                </a:moveTo>
                <a:lnTo>
                  <a:pt x="2717592" y="0"/>
                </a:lnTo>
                <a:lnTo>
                  <a:pt x="2717592" y="2717592"/>
                </a:lnTo>
                <a:lnTo>
                  <a:pt x="0" y="2717592"/>
                </a:lnTo>
                <a:lnTo>
                  <a:pt x="0" y="0"/>
                </a:lnTo>
                <a:close/>
              </a:path>
            </a:pathLst>
          </a:custGeom>
          <a:blipFill>
            <a:blip r:embed="rId3"/>
            <a:stretch>
              <a:fillRect l="0" t="0" r="0" b="0"/>
            </a:stretch>
          </a:blipFill>
        </p:spPr>
      </p:sp>
      <p:grpSp>
        <p:nvGrpSpPr>
          <p:cNvPr name="Group 13" id="13"/>
          <p:cNvGrpSpPr/>
          <p:nvPr/>
        </p:nvGrpSpPr>
        <p:grpSpPr>
          <a:xfrm rot="0">
            <a:off x="2591864" y="3878541"/>
            <a:ext cx="2283872" cy="228387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7785204" y="3680449"/>
            <a:ext cx="2717591" cy="2717591"/>
          </a:xfrm>
          <a:custGeom>
            <a:avLst/>
            <a:gdLst/>
            <a:ahLst/>
            <a:cxnLst/>
            <a:rect r="r" b="b" t="t" l="l"/>
            <a:pathLst>
              <a:path h="2717591" w="2717591">
                <a:moveTo>
                  <a:pt x="0" y="0"/>
                </a:moveTo>
                <a:lnTo>
                  <a:pt x="2717592" y="0"/>
                </a:lnTo>
                <a:lnTo>
                  <a:pt x="2717592" y="2717592"/>
                </a:lnTo>
                <a:lnTo>
                  <a:pt x="0" y="2717592"/>
                </a:lnTo>
                <a:lnTo>
                  <a:pt x="0" y="0"/>
                </a:lnTo>
                <a:close/>
              </a:path>
            </a:pathLst>
          </a:custGeom>
          <a:blipFill>
            <a:blip r:embed="rId3"/>
            <a:stretch>
              <a:fillRect l="0" t="0" r="0" b="0"/>
            </a:stretch>
          </a:blipFill>
        </p:spPr>
      </p:sp>
      <p:grpSp>
        <p:nvGrpSpPr>
          <p:cNvPr name="Group 17" id="17"/>
          <p:cNvGrpSpPr/>
          <p:nvPr/>
        </p:nvGrpSpPr>
        <p:grpSpPr>
          <a:xfrm rot="0">
            <a:off x="8002064" y="3878541"/>
            <a:ext cx="2283872" cy="228387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3195404" y="3680449"/>
            <a:ext cx="2717591" cy="2717591"/>
          </a:xfrm>
          <a:custGeom>
            <a:avLst/>
            <a:gdLst/>
            <a:ahLst/>
            <a:cxnLst/>
            <a:rect r="r" b="b" t="t" l="l"/>
            <a:pathLst>
              <a:path h="2717591" w="2717591">
                <a:moveTo>
                  <a:pt x="0" y="0"/>
                </a:moveTo>
                <a:lnTo>
                  <a:pt x="2717592" y="0"/>
                </a:lnTo>
                <a:lnTo>
                  <a:pt x="2717592" y="2717592"/>
                </a:lnTo>
                <a:lnTo>
                  <a:pt x="0" y="2717592"/>
                </a:lnTo>
                <a:lnTo>
                  <a:pt x="0" y="0"/>
                </a:lnTo>
                <a:close/>
              </a:path>
            </a:pathLst>
          </a:custGeom>
          <a:blipFill>
            <a:blip r:embed="rId3"/>
            <a:stretch>
              <a:fillRect l="0" t="0" r="0" b="0"/>
            </a:stretch>
          </a:blipFill>
        </p:spPr>
      </p:sp>
      <p:grpSp>
        <p:nvGrpSpPr>
          <p:cNvPr name="Group 21" id="21"/>
          <p:cNvGrpSpPr/>
          <p:nvPr/>
        </p:nvGrpSpPr>
        <p:grpSpPr>
          <a:xfrm rot="0">
            <a:off x="13412264" y="3878541"/>
            <a:ext cx="2283872" cy="228387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81414" y="2085491"/>
            <a:ext cx="7403461" cy="1109183"/>
            <a:chOff x="0" y="0"/>
            <a:chExt cx="1949883" cy="292130"/>
          </a:xfrm>
        </p:grpSpPr>
        <p:sp>
          <p:nvSpPr>
            <p:cNvPr name="Freeform 25" id="25"/>
            <p:cNvSpPr/>
            <p:nvPr/>
          </p:nvSpPr>
          <p:spPr>
            <a:xfrm flipH="false" flipV="false" rot="0">
              <a:off x="0" y="0"/>
              <a:ext cx="1949883" cy="292130"/>
            </a:xfrm>
            <a:custGeom>
              <a:avLst/>
              <a:gdLst/>
              <a:ahLst/>
              <a:cxnLst/>
              <a:rect r="r" b="b" t="t" l="l"/>
              <a:pathLst>
                <a:path h="292130" w="1949883">
                  <a:moveTo>
                    <a:pt x="104572" y="0"/>
                  </a:moveTo>
                  <a:lnTo>
                    <a:pt x="1845311" y="0"/>
                  </a:lnTo>
                  <a:cubicBezTo>
                    <a:pt x="1903065" y="0"/>
                    <a:pt x="1949883" y="46818"/>
                    <a:pt x="1949883" y="104572"/>
                  </a:cubicBezTo>
                  <a:lnTo>
                    <a:pt x="1949883" y="187559"/>
                  </a:lnTo>
                  <a:cubicBezTo>
                    <a:pt x="1949883" y="245312"/>
                    <a:pt x="1903065" y="292130"/>
                    <a:pt x="1845311" y="292130"/>
                  </a:cubicBezTo>
                  <a:lnTo>
                    <a:pt x="104572" y="292130"/>
                  </a:lnTo>
                  <a:cubicBezTo>
                    <a:pt x="46818" y="292130"/>
                    <a:pt x="0" y="245312"/>
                    <a:pt x="0" y="187559"/>
                  </a:cubicBezTo>
                  <a:lnTo>
                    <a:pt x="0" y="104572"/>
                  </a:lnTo>
                  <a:cubicBezTo>
                    <a:pt x="0" y="46818"/>
                    <a:pt x="46818" y="0"/>
                    <a:pt x="104572" y="0"/>
                  </a:cubicBezTo>
                  <a:close/>
                </a:path>
              </a:pathLst>
            </a:custGeom>
            <a:gradFill rotWithShape="true">
              <a:gsLst>
                <a:gs pos="0">
                  <a:srgbClr val="FFD230">
                    <a:alpha val="100000"/>
                  </a:srgbClr>
                </a:gs>
                <a:gs pos="100000">
                  <a:srgbClr val="FBA309">
                    <a:alpha val="100000"/>
                  </a:srgbClr>
                </a:gs>
              </a:gsLst>
              <a:lin ang="0"/>
            </a:gradFill>
          </p:spPr>
        </p:sp>
        <p:sp>
          <p:nvSpPr>
            <p:cNvPr name="TextBox 26" id="26"/>
            <p:cNvSpPr txBox="true"/>
            <p:nvPr/>
          </p:nvSpPr>
          <p:spPr>
            <a:xfrm>
              <a:off x="0" y="-47625"/>
              <a:ext cx="1949883" cy="339755"/>
            </a:xfrm>
            <a:prstGeom prst="rect">
              <a:avLst/>
            </a:prstGeom>
          </p:spPr>
          <p:txBody>
            <a:bodyPr anchor="ctr" rtlCol="false" tIns="50800" lIns="50800" bIns="50800" rIns="50800"/>
            <a:lstStyle/>
            <a:p>
              <a:pPr algn="ctr">
                <a:lnSpc>
                  <a:spcPts val="3499"/>
                </a:lnSpc>
              </a:pPr>
            </a:p>
          </p:txBody>
        </p:sp>
      </p:grpSp>
      <p:sp>
        <p:nvSpPr>
          <p:cNvPr name="TextBox 27" id="27"/>
          <p:cNvSpPr txBox="true"/>
          <p:nvPr/>
        </p:nvSpPr>
        <p:spPr>
          <a:xfrm rot="0">
            <a:off x="3040162" y="4213663"/>
            <a:ext cx="1387275" cy="1489385"/>
          </a:xfrm>
          <a:prstGeom prst="rect">
            <a:avLst/>
          </a:prstGeom>
        </p:spPr>
        <p:txBody>
          <a:bodyPr anchor="t" rtlCol="false" tIns="0" lIns="0" bIns="0" rIns="0">
            <a:spAutoFit/>
          </a:bodyPr>
          <a:lstStyle/>
          <a:p>
            <a:pPr algn="ctr">
              <a:lnSpc>
                <a:spcPts val="12322"/>
              </a:lnSpc>
            </a:pPr>
            <a:r>
              <a:rPr lang="en-US" sz="8802">
                <a:solidFill>
                  <a:srgbClr val="06444A"/>
                </a:solidFill>
                <a:latin typeface="Oswald Bold"/>
              </a:rPr>
              <a:t>1</a:t>
            </a:r>
          </a:p>
        </p:txBody>
      </p:sp>
      <p:sp>
        <p:nvSpPr>
          <p:cNvPr name="TextBox 28" id="28"/>
          <p:cNvSpPr txBox="true"/>
          <p:nvPr/>
        </p:nvSpPr>
        <p:spPr>
          <a:xfrm rot="0">
            <a:off x="8450362" y="4213663"/>
            <a:ext cx="1387275" cy="1489385"/>
          </a:xfrm>
          <a:prstGeom prst="rect">
            <a:avLst/>
          </a:prstGeom>
        </p:spPr>
        <p:txBody>
          <a:bodyPr anchor="t" rtlCol="false" tIns="0" lIns="0" bIns="0" rIns="0">
            <a:spAutoFit/>
          </a:bodyPr>
          <a:lstStyle/>
          <a:p>
            <a:pPr algn="ctr">
              <a:lnSpc>
                <a:spcPts val="12322"/>
              </a:lnSpc>
            </a:pPr>
            <a:r>
              <a:rPr lang="en-US" sz="8802">
                <a:solidFill>
                  <a:srgbClr val="06444A"/>
                </a:solidFill>
                <a:latin typeface="Oswald Bold"/>
              </a:rPr>
              <a:t>2</a:t>
            </a:r>
          </a:p>
        </p:txBody>
      </p:sp>
      <p:sp>
        <p:nvSpPr>
          <p:cNvPr name="TextBox 29" id="29"/>
          <p:cNvSpPr txBox="true"/>
          <p:nvPr/>
        </p:nvSpPr>
        <p:spPr>
          <a:xfrm rot="0">
            <a:off x="13860562" y="4194894"/>
            <a:ext cx="1387275" cy="1489385"/>
          </a:xfrm>
          <a:prstGeom prst="rect">
            <a:avLst/>
          </a:prstGeom>
        </p:spPr>
        <p:txBody>
          <a:bodyPr anchor="t" rtlCol="false" tIns="0" lIns="0" bIns="0" rIns="0">
            <a:spAutoFit/>
          </a:bodyPr>
          <a:lstStyle/>
          <a:p>
            <a:pPr algn="ctr">
              <a:lnSpc>
                <a:spcPts val="12322"/>
              </a:lnSpc>
            </a:pPr>
            <a:r>
              <a:rPr lang="en-US" sz="8802">
                <a:solidFill>
                  <a:srgbClr val="06444A"/>
                </a:solidFill>
                <a:latin typeface="Oswald Bold"/>
              </a:rPr>
              <a:t>3</a:t>
            </a:r>
          </a:p>
        </p:txBody>
      </p:sp>
      <p:sp>
        <p:nvSpPr>
          <p:cNvPr name="TextBox 30" id="30"/>
          <p:cNvSpPr txBox="true"/>
          <p:nvPr/>
        </p:nvSpPr>
        <p:spPr>
          <a:xfrm rot="0">
            <a:off x="2375004" y="6883816"/>
            <a:ext cx="2615884" cy="1200150"/>
          </a:xfrm>
          <a:prstGeom prst="rect">
            <a:avLst/>
          </a:prstGeom>
        </p:spPr>
        <p:txBody>
          <a:bodyPr anchor="t" rtlCol="false" tIns="0" lIns="0" bIns="0" rIns="0">
            <a:spAutoFit/>
          </a:bodyPr>
          <a:lstStyle/>
          <a:p>
            <a:pPr algn="ctr">
              <a:lnSpc>
                <a:spcPts val="4799"/>
              </a:lnSpc>
            </a:pPr>
            <a:r>
              <a:rPr lang="en-US" sz="3999">
                <a:solidFill>
                  <a:srgbClr val="06444A"/>
                </a:solidFill>
                <a:latin typeface="Lato Bold"/>
              </a:rPr>
              <a:t>DATA CLEANING</a:t>
            </a:r>
          </a:p>
        </p:txBody>
      </p:sp>
      <p:sp>
        <p:nvSpPr>
          <p:cNvPr name="TextBox 31" id="31"/>
          <p:cNvSpPr txBox="true"/>
          <p:nvPr/>
        </p:nvSpPr>
        <p:spPr>
          <a:xfrm rot="0">
            <a:off x="7785204" y="6883816"/>
            <a:ext cx="2910199" cy="1200150"/>
          </a:xfrm>
          <a:prstGeom prst="rect">
            <a:avLst/>
          </a:prstGeom>
        </p:spPr>
        <p:txBody>
          <a:bodyPr anchor="t" rtlCol="false" tIns="0" lIns="0" bIns="0" rIns="0">
            <a:spAutoFit/>
          </a:bodyPr>
          <a:lstStyle/>
          <a:p>
            <a:pPr algn="ctr">
              <a:lnSpc>
                <a:spcPts val="4799"/>
              </a:lnSpc>
            </a:pPr>
            <a:r>
              <a:rPr lang="en-US" sz="3999">
                <a:solidFill>
                  <a:srgbClr val="06444A"/>
                </a:solidFill>
                <a:latin typeface="Lato Bold"/>
              </a:rPr>
              <a:t>FEATURE SELECTION</a:t>
            </a:r>
          </a:p>
        </p:txBody>
      </p:sp>
      <p:sp>
        <p:nvSpPr>
          <p:cNvPr name="TextBox 32" id="32"/>
          <p:cNvSpPr txBox="true"/>
          <p:nvPr/>
        </p:nvSpPr>
        <p:spPr>
          <a:xfrm rot="0">
            <a:off x="13112479" y="6883816"/>
            <a:ext cx="2883443" cy="1200150"/>
          </a:xfrm>
          <a:prstGeom prst="rect">
            <a:avLst/>
          </a:prstGeom>
        </p:spPr>
        <p:txBody>
          <a:bodyPr anchor="t" rtlCol="false" tIns="0" lIns="0" bIns="0" rIns="0">
            <a:spAutoFit/>
          </a:bodyPr>
          <a:lstStyle/>
          <a:p>
            <a:pPr algn="ctr">
              <a:lnSpc>
                <a:spcPts val="4799"/>
              </a:lnSpc>
            </a:pPr>
            <a:r>
              <a:rPr lang="en-US" sz="3999">
                <a:solidFill>
                  <a:srgbClr val="06444A"/>
                </a:solidFill>
                <a:latin typeface="Lato Bold"/>
              </a:rPr>
              <a:t>HANDLING OUTLIER</a:t>
            </a:r>
          </a:p>
        </p:txBody>
      </p:sp>
      <p:sp>
        <p:nvSpPr>
          <p:cNvPr name="TextBox 33" id="33"/>
          <p:cNvSpPr txBox="true"/>
          <p:nvPr/>
        </p:nvSpPr>
        <p:spPr>
          <a:xfrm rot="0">
            <a:off x="1028700" y="874204"/>
            <a:ext cx="7955787" cy="1028700"/>
          </a:xfrm>
          <a:prstGeom prst="rect">
            <a:avLst/>
          </a:prstGeom>
        </p:spPr>
        <p:txBody>
          <a:bodyPr anchor="t" rtlCol="false" tIns="0" lIns="0" bIns="0" rIns="0">
            <a:spAutoFit/>
          </a:bodyPr>
          <a:lstStyle/>
          <a:p>
            <a:pPr>
              <a:lnSpc>
                <a:spcPts val="8400"/>
              </a:lnSpc>
            </a:pPr>
            <a:r>
              <a:rPr lang="en-US" sz="6000">
                <a:solidFill>
                  <a:srgbClr val="FFFFFF"/>
                </a:solidFill>
                <a:latin typeface="Oswald Bold"/>
              </a:rPr>
              <a:t>DATA</a:t>
            </a:r>
          </a:p>
        </p:txBody>
      </p:sp>
      <p:sp>
        <p:nvSpPr>
          <p:cNvPr name="TextBox 34" id="34"/>
          <p:cNvSpPr txBox="true"/>
          <p:nvPr/>
        </p:nvSpPr>
        <p:spPr>
          <a:xfrm rot="0">
            <a:off x="1028700" y="2107216"/>
            <a:ext cx="5410200" cy="960685"/>
          </a:xfrm>
          <a:prstGeom prst="rect">
            <a:avLst/>
          </a:prstGeom>
        </p:spPr>
        <p:txBody>
          <a:bodyPr anchor="t" rtlCol="false" tIns="0" lIns="0" bIns="0" rIns="0">
            <a:spAutoFit/>
          </a:bodyPr>
          <a:lstStyle/>
          <a:p>
            <a:pPr>
              <a:lnSpc>
                <a:spcPts val="7948"/>
              </a:lnSpc>
            </a:pPr>
            <a:r>
              <a:rPr lang="en-US" sz="5677">
                <a:solidFill>
                  <a:srgbClr val="06444A"/>
                </a:solidFill>
                <a:latin typeface="Oswald Bold"/>
              </a:rPr>
              <a:t>PREPROCESSING</a:t>
            </a:r>
          </a:p>
        </p:txBody>
      </p:sp>
      <p:sp>
        <p:nvSpPr>
          <p:cNvPr name="TextBox 35" id="35"/>
          <p:cNvSpPr txBox="true"/>
          <p:nvPr/>
        </p:nvSpPr>
        <p:spPr>
          <a:xfrm rot="0">
            <a:off x="9144000" y="1586446"/>
            <a:ext cx="8115300" cy="1481455"/>
          </a:xfrm>
          <a:prstGeom prst="rect">
            <a:avLst/>
          </a:prstGeom>
        </p:spPr>
        <p:txBody>
          <a:bodyPr anchor="t" rtlCol="false" tIns="0" lIns="0" bIns="0" rIns="0">
            <a:spAutoFit/>
          </a:bodyPr>
          <a:lstStyle/>
          <a:p>
            <a:pPr algn="just">
              <a:lnSpc>
                <a:spcPts val="3919"/>
              </a:lnSpc>
            </a:pPr>
            <a:r>
              <a:rPr lang="en-US" sz="2799" spc="39">
                <a:solidFill>
                  <a:srgbClr val="FFFFFF"/>
                </a:solidFill>
                <a:latin typeface="Lato Bold"/>
              </a:rPr>
              <a:t>Data preprocessing adalah proses persiapan data sebelum dianalisis atau dimasukkan ke dalam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sp>
        <p:nvSpPr>
          <p:cNvPr name="Freeform 2" id="2"/>
          <p:cNvSpPr/>
          <p:nvPr/>
        </p:nvSpPr>
        <p:spPr>
          <a:xfrm flipH="false" flipV="false" rot="0">
            <a:off x="11887417" y="3430925"/>
            <a:ext cx="7246789" cy="7366495"/>
          </a:xfrm>
          <a:custGeom>
            <a:avLst/>
            <a:gdLst/>
            <a:ahLst/>
            <a:cxnLst/>
            <a:rect r="r" b="b" t="t" l="l"/>
            <a:pathLst>
              <a:path h="7366495" w="7246789">
                <a:moveTo>
                  <a:pt x="0" y="0"/>
                </a:moveTo>
                <a:lnTo>
                  <a:pt x="7246789" y="0"/>
                </a:lnTo>
                <a:lnTo>
                  <a:pt x="7246789" y="7366495"/>
                </a:lnTo>
                <a:lnTo>
                  <a:pt x="0" y="7366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887417" y="-457716"/>
            <a:ext cx="7246789" cy="7366495"/>
          </a:xfrm>
          <a:custGeom>
            <a:avLst/>
            <a:gdLst/>
            <a:ahLst/>
            <a:cxnLst/>
            <a:rect r="r" b="b" t="t" l="l"/>
            <a:pathLst>
              <a:path h="7366495" w="7246789">
                <a:moveTo>
                  <a:pt x="0" y="7366495"/>
                </a:moveTo>
                <a:lnTo>
                  <a:pt x="7246789" y="7366495"/>
                </a:lnTo>
                <a:lnTo>
                  <a:pt x="7246789" y="0"/>
                </a:lnTo>
                <a:lnTo>
                  <a:pt x="0" y="0"/>
                </a:lnTo>
                <a:lnTo>
                  <a:pt x="0" y="736649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459143" y="1028700"/>
            <a:ext cx="8282297" cy="8282304"/>
            <a:chOff x="0" y="0"/>
            <a:chExt cx="31053494" cy="31053519"/>
          </a:xfrm>
        </p:grpSpPr>
        <p:sp>
          <p:nvSpPr>
            <p:cNvPr name="Freeform 5" id="5"/>
            <p:cNvSpPr/>
            <p:nvPr/>
          </p:nvSpPr>
          <p:spPr>
            <a:xfrm flipH="false" flipV="false" rot="0">
              <a:off x="-229362" y="0"/>
              <a:ext cx="31512256" cy="31053531"/>
            </a:xfrm>
            <a:custGeom>
              <a:avLst/>
              <a:gdLst/>
              <a:ahLst/>
              <a:cxnLst/>
              <a:rect r="r" b="b" t="t" l="l"/>
              <a:pathLst>
                <a:path h="31053531" w="31512256">
                  <a:moveTo>
                    <a:pt x="15756127" y="0"/>
                  </a:moveTo>
                  <a:cubicBezTo>
                    <a:pt x="15151608" y="0"/>
                    <a:pt x="14546961" y="229362"/>
                    <a:pt x="14088364" y="687959"/>
                  </a:cubicBezTo>
                  <a:lnTo>
                    <a:pt x="917321" y="13859002"/>
                  </a:lnTo>
                  <a:cubicBezTo>
                    <a:pt x="0" y="14776323"/>
                    <a:pt x="0" y="16277210"/>
                    <a:pt x="917321" y="17194530"/>
                  </a:cubicBezTo>
                  <a:lnTo>
                    <a:pt x="14088364" y="30365573"/>
                  </a:lnTo>
                  <a:cubicBezTo>
                    <a:pt x="14546961" y="30824171"/>
                    <a:pt x="15151608" y="31053531"/>
                    <a:pt x="15756129" y="31053531"/>
                  </a:cubicBezTo>
                  <a:cubicBezTo>
                    <a:pt x="16360649" y="31053531"/>
                    <a:pt x="16965295" y="30824171"/>
                    <a:pt x="17423892" y="30365573"/>
                  </a:cubicBezTo>
                  <a:lnTo>
                    <a:pt x="30594935" y="17194530"/>
                  </a:lnTo>
                  <a:cubicBezTo>
                    <a:pt x="31512256" y="16277210"/>
                    <a:pt x="31512256" y="14776323"/>
                    <a:pt x="30594935" y="13859002"/>
                  </a:cubicBezTo>
                  <a:lnTo>
                    <a:pt x="17423892" y="687959"/>
                  </a:lnTo>
                  <a:cubicBezTo>
                    <a:pt x="16965168" y="229362"/>
                    <a:pt x="16360649" y="0"/>
                    <a:pt x="15756127" y="0"/>
                  </a:cubicBezTo>
                  <a:close/>
                </a:path>
              </a:pathLst>
            </a:custGeom>
            <a:solidFill>
              <a:srgbClr val="FFD230"/>
            </a:solidFill>
            <a:ln w="12700">
              <a:solidFill>
                <a:srgbClr val="000000"/>
              </a:solidFill>
            </a:ln>
          </p:spPr>
        </p:sp>
      </p:grpSp>
      <p:grpSp>
        <p:nvGrpSpPr>
          <p:cNvPr name="Group 6" id="6"/>
          <p:cNvGrpSpPr/>
          <p:nvPr/>
        </p:nvGrpSpPr>
        <p:grpSpPr>
          <a:xfrm rot="0">
            <a:off x="9808680" y="1378237"/>
            <a:ext cx="7583223" cy="7583229"/>
            <a:chOff x="0" y="0"/>
            <a:chExt cx="31053494" cy="31053519"/>
          </a:xfrm>
        </p:grpSpPr>
        <p:sp>
          <p:nvSpPr>
            <p:cNvPr name="Freeform 7" id="7"/>
            <p:cNvSpPr/>
            <p:nvPr/>
          </p:nvSpPr>
          <p:spPr>
            <a:xfrm flipH="false" flipV="false" rot="0">
              <a:off x="-229362" y="0"/>
              <a:ext cx="31512256" cy="31053531"/>
            </a:xfrm>
            <a:custGeom>
              <a:avLst/>
              <a:gdLst/>
              <a:ahLst/>
              <a:cxnLst/>
              <a:rect r="r" b="b" t="t" l="l"/>
              <a:pathLst>
                <a:path h="31053531" w="31512256">
                  <a:moveTo>
                    <a:pt x="15756127" y="0"/>
                  </a:moveTo>
                  <a:cubicBezTo>
                    <a:pt x="15151608" y="0"/>
                    <a:pt x="14546961" y="229362"/>
                    <a:pt x="14088364" y="687959"/>
                  </a:cubicBezTo>
                  <a:lnTo>
                    <a:pt x="917321" y="13859002"/>
                  </a:lnTo>
                  <a:cubicBezTo>
                    <a:pt x="0" y="14776323"/>
                    <a:pt x="0" y="16277210"/>
                    <a:pt x="917321" y="17194530"/>
                  </a:cubicBezTo>
                  <a:lnTo>
                    <a:pt x="14088364" y="30365573"/>
                  </a:lnTo>
                  <a:cubicBezTo>
                    <a:pt x="14546961" y="30824171"/>
                    <a:pt x="15151608" y="31053531"/>
                    <a:pt x="15756129" y="31053531"/>
                  </a:cubicBezTo>
                  <a:cubicBezTo>
                    <a:pt x="16360649" y="31053531"/>
                    <a:pt x="16965295" y="30824171"/>
                    <a:pt x="17423892" y="30365573"/>
                  </a:cubicBezTo>
                  <a:lnTo>
                    <a:pt x="30594935" y="17194530"/>
                  </a:lnTo>
                  <a:cubicBezTo>
                    <a:pt x="31512256" y="16277210"/>
                    <a:pt x="31512256" y="14776323"/>
                    <a:pt x="30594935" y="13859002"/>
                  </a:cubicBezTo>
                  <a:lnTo>
                    <a:pt x="17423892" y="687959"/>
                  </a:lnTo>
                  <a:cubicBezTo>
                    <a:pt x="16965168" y="229362"/>
                    <a:pt x="16360649" y="0"/>
                    <a:pt x="15756127" y="0"/>
                  </a:cubicBezTo>
                  <a:close/>
                </a:path>
              </a:pathLst>
            </a:custGeom>
            <a:blipFill>
              <a:blip r:embed="rId4"/>
              <a:stretch>
                <a:fillRect l="-24906" t="0" r="-24906" b="0"/>
              </a:stretch>
            </a:blipFill>
          </p:spPr>
        </p:sp>
      </p:grpSp>
      <p:sp>
        <p:nvSpPr>
          <p:cNvPr name="Freeform 8" id="8"/>
          <p:cNvSpPr/>
          <p:nvPr/>
        </p:nvSpPr>
        <p:spPr>
          <a:xfrm flipH="false" flipV="false" rot="0">
            <a:off x="9808680" y="1475953"/>
            <a:ext cx="2717591" cy="2717591"/>
          </a:xfrm>
          <a:custGeom>
            <a:avLst/>
            <a:gdLst/>
            <a:ahLst/>
            <a:cxnLst/>
            <a:rect r="r" b="b" t="t" l="l"/>
            <a:pathLst>
              <a:path h="2717591" w="2717591">
                <a:moveTo>
                  <a:pt x="0" y="0"/>
                </a:moveTo>
                <a:lnTo>
                  <a:pt x="2717591" y="0"/>
                </a:lnTo>
                <a:lnTo>
                  <a:pt x="2717591" y="2717592"/>
                </a:lnTo>
                <a:lnTo>
                  <a:pt x="0" y="2717592"/>
                </a:lnTo>
                <a:lnTo>
                  <a:pt x="0" y="0"/>
                </a:lnTo>
                <a:close/>
              </a:path>
            </a:pathLst>
          </a:custGeom>
          <a:blipFill>
            <a:blip r:embed="rId5"/>
            <a:stretch>
              <a:fillRect l="0" t="0" r="0" b="0"/>
            </a:stretch>
          </a:blipFill>
        </p:spPr>
      </p:sp>
      <p:grpSp>
        <p:nvGrpSpPr>
          <p:cNvPr name="Group 9" id="9"/>
          <p:cNvGrpSpPr/>
          <p:nvPr/>
        </p:nvGrpSpPr>
        <p:grpSpPr>
          <a:xfrm rot="0">
            <a:off x="10025540" y="1674045"/>
            <a:ext cx="2283872" cy="228387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1028700" y="2868086"/>
            <a:ext cx="2329657" cy="0"/>
          </a:xfrm>
          <a:prstGeom prst="line">
            <a:avLst/>
          </a:prstGeom>
          <a:ln cap="flat" w="66675">
            <a:solidFill>
              <a:srgbClr val="FFFFFF"/>
            </a:solidFill>
            <a:prstDash val="solid"/>
            <a:headEnd type="none" len="sm" w="sm"/>
            <a:tailEnd type="none" len="sm" w="sm"/>
          </a:ln>
        </p:spPr>
      </p:sp>
      <p:grpSp>
        <p:nvGrpSpPr>
          <p:cNvPr name="Group 13" id="13"/>
          <p:cNvGrpSpPr/>
          <p:nvPr/>
        </p:nvGrpSpPr>
        <p:grpSpPr>
          <a:xfrm rot="0">
            <a:off x="-1658866" y="3442023"/>
            <a:ext cx="7489584" cy="873555"/>
            <a:chOff x="0" y="0"/>
            <a:chExt cx="2504634" cy="292130"/>
          </a:xfrm>
        </p:grpSpPr>
        <p:sp>
          <p:nvSpPr>
            <p:cNvPr name="Freeform 14" id="14"/>
            <p:cNvSpPr/>
            <p:nvPr/>
          </p:nvSpPr>
          <p:spPr>
            <a:xfrm flipH="false" flipV="false" rot="0">
              <a:off x="0" y="0"/>
              <a:ext cx="2504634" cy="292130"/>
            </a:xfrm>
            <a:custGeom>
              <a:avLst/>
              <a:gdLst/>
              <a:ahLst/>
              <a:cxnLst/>
              <a:rect r="r" b="b" t="t" l="l"/>
              <a:pathLst>
                <a:path h="292130" w="2504634">
                  <a:moveTo>
                    <a:pt x="103369" y="0"/>
                  </a:moveTo>
                  <a:lnTo>
                    <a:pt x="2401264" y="0"/>
                  </a:lnTo>
                  <a:cubicBezTo>
                    <a:pt x="2428680" y="0"/>
                    <a:pt x="2454972" y="10891"/>
                    <a:pt x="2474357" y="30276"/>
                  </a:cubicBezTo>
                  <a:cubicBezTo>
                    <a:pt x="2493743" y="49662"/>
                    <a:pt x="2504634" y="75954"/>
                    <a:pt x="2504634" y="103369"/>
                  </a:cubicBezTo>
                  <a:lnTo>
                    <a:pt x="2504634" y="188761"/>
                  </a:lnTo>
                  <a:cubicBezTo>
                    <a:pt x="2504634" y="216177"/>
                    <a:pt x="2493743" y="242469"/>
                    <a:pt x="2474357" y="261854"/>
                  </a:cubicBezTo>
                  <a:cubicBezTo>
                    <a:pt x="2454972" y="281240"/>
                    <a:pt x="2428680" y="292130"/>
                    <a:pt x="2401264" y="292130"/>
                  </a:cubicBezTo>
                  <a:lnTo>
                    <a:pt x="103369" y="292130"/>
                  </a:lnTo>
                  <a:cubicBezTo>
                    <a:pt x="75954" y="292130"/>
                    <a:pt x="49662" y="281240"/>
                    <a:pt x="30276" y="261854"/>
                  </a:cubicBezTo>
                  <a:cubicBezTo>
                    <a:pt x="10891" y="242469"/>
                    <a:pt x="0" y="216177"/>
                    <a:pt x="0" y="188761"/>
                  </a:cubicBezTo>
                  <a:lnTo>
                    <a:pt x="0" y="103369"/>
                  </a:lnTo>
                  <a:cubicBezTo>
                    <a:pt x="0" y="75954"/>
                    <a:pt x="10891" y="49662"/>
                    <a:pt x="30276" y="30276"/>
                  </a:cubicBezTo>
                  <a:cubicBezTo>
                    <a:pt x="49662" y="10891"/>
                    <a:pt x="75954" y="0"/>
                    <a:pt x="103369" y="0"/>
                  </a:cubicBezTo>
                  <a:close/>
                </a:path>
              </a:pathLst>
            </a:custGeom>
            <a:gradFill rotWithShape="true">
              <a:gsLst>
                <a:gs pos="0">
                  <a:srgbClr val="FFD230">
                    <a:alpha val="100000"/>
                  </a:srgbClr>
                </a:gs>
                <a:gs pos="100000">
                  <a:srgbClr val="FBA309">
                    <a:alpha val="100000"/>
                  </a:srgbClr>
                </a:gs>
              </a:gsLst>
              <a:lin ang="0"/>
            </a:gradFill>
          </p:spPr>
        </p:sp>
        <p:sp>
          <p:nvSpPr>
            <p:cNvPr name="TextBox 15" id="15"/>
            <p:cNvSpPr txBox="true"/>
            <p:nvPr/>
          </p:nvSpPr>
          <p:spPr>
            <a:xfrm>
              <a:off x="0" y="-47625"/>
              <a:ext cx="2504634" cy="339755"/>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1658866" y="6107267"/>
            <a:ext cx="7489584" cy="873555"/>
            <a:chOff x="0" y="0"/>
            <a:chExt cx="2504634" cy="292130"/>
          </a:xfrm>
        </p:grpSpPr>
        <p:sp>
          <p:nvSpPr>
            <p:cNvPr name="Freeform 17" id="17"/>
            <p:cNvSpPr/>
            <p:nvPr/>
          </p:nvSpPr>
          <p:spPr>
            <a:xfrm flipH="false" flipV="false" rot="0">
              <a:off x="0" y="0"/>
              <a:ext cx="2504634" cy="292130"/>
            </a:xfrm>
            <a:custGeom>
              <a:avLst/>
              <a:gdLst/>
              <a:ahLst/>
              <a:cxnLst/>
              <a:rect r="r" b="b" t="t" l="l"/>
              <a:pathLst>
                <a:path h="292130" w="2504634">
                  <a:moveTo>
                    <a:pt x="103369" y="0"/>
                  </a:moveTo>
                  <a:lnTo>
                    <a:pt x="2401264" y="0"/>
                  </a:lnTo>
                  <a:cubicBezTo>
                    <a:pt x="2428680" y="0"/>
                    <a:pt x="2454972" y="10891"/>
                    <a:pt x="2474357" y="30276"/>
                  </a:cubicBezTo>
                  <a:cubicBezTo>
                    <a:pt x="2493743" y="49662"/>
                    <a:pt x="2504634" y="75954"/>
                    <a:pt x="2504634" y="103369"/>
                  </a:cubicBezTo>
                  <a:lnTo>
                    <a:pt x="2504634" y="188761"/>
                  </a:lnTo>
                  <a:cubicBezTo>
                    <a:pt x="2504634" y="216177"/>
                    <a:pt x="2493743" y="242469"/>
                    <a:pt x="2474357" y="261854"/>
                  </a:cubicBezTo>
                  <a:cubicBezTo>
                    <a:pt x="2454972" y="281240"/>
                    <a:pt x="2428680" y="292130"/>
                    <a:pt x="2401264" y="292130"/>
                  </a:cubicBezTo>
                  <a:lnTo>
                    <a:pt x="103369" y="292130"/>
                  </a:lnTo>
                  <a:cubicBezTo>
                    <a:pt x="75954" y="292130"/>
                    <a:pt x="49662" y="281240"/>
                    <a:pt x="30276" y="261854"/>
                  </a:cubicBezTo>
                  <a:cubicBezTo>
                    <a:pt x="10891" y="242469"/>
                    <a:pt x="0" y="216177"/>
                    <a:pt x="0" y="188761"/>
                  </a:cubicBezTo>
                  <a:lnTo>
                    <a:pt x="0" y="103369"/>
                  </a:lnTo>
                  <a:cubicBezTo>
                    <a:pt x="0" y="75954"/>
                    <a:pt x="10891" y="49662"/>
                    <a:pt x="30276" y="30276"/>
                  </a:cubicBezTo>
                  <a:cubicBezTo>
                    <a:pt x="49662" y="10891"/>
                    <a:pt x="75954" y="0"/>
                    <a:pt x="103369" y="0"/>
                  </a:cubicBezTo>
                  <a:close/>
                </a:path>
              </a:pathLst>
            </a:custGeom>
            <a:gradFill rotWithShape="true">
              <a:gsLst>
                <a:gs pos="0">
                  <a:srgbClr val="FFD230">
                    <a:alpha val="100000"/>
                  </a:srgbClr>
                </a:gs>
                <a:gs pos="100000">
                  <a:srgbClr val="FBA309">
                    <a:alpha val="100000"/>
                  </a:srgbClr>
                </a:gs>
              </a:gsLst>
              <a:lin ang="0"/>
            </a:gradFill>
          </p:spPr>
        </p:sp>
        <p:sp>
          <p:nvSpPr>
            <p:cNvPr name="TextBox 18" id="18"/>
            <p:cNvSpPr txBox="true"/>
            <p:nvPr/>
          </p:nvSpPr>
          <p:spPr>
            <a:xfrm>
              <a:off x="0" y="-47625"/>
              <a:ext cx="2504634" cy="339755"/>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0">
            <a:off x="10443554" y="2384857"/>
            <a:ext cx="1447845" cy="1046068"/>
          </a:xfrm>
          <a:custGeom>
            <a:avLst/>
            <a:gdLst/>
            <a:ahLst/>
            <a:cxnLst/>
            <a:rect r="r" b="b" t="t" l="l"/>
            <a:pathLst>
              <a:path h="1046068" w="1447845">
                <a:moveTo>
                  <a:pt x="0" y="0"/>
                </a:moveTo>
                <a:lnTo>
                  <a:pt x="1447844" y="0"/>
                </a:lnTo>
                <a:lnTo>
                  <a:pt x="1447844" y="1046068"/>
                </a:lnTo>
                <a:lnTo>
                  <a:pt x="0" y="1046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38100" cap="sq">
            <a:solidFill>
              <a:srgbClr val="000000"/>
            </a:solidFill>
            <a:prstDash val="solid"/>
            <a:miter/>
          </a:ln>
        </p:spPr>
      </p:sp>
      <p:sp>
        <p:nvSpPr>
          <p:cNvPr name="TextBox 20" id="20"/>
          <p:cNvSpPr txBox="true"/>
          <p:nvPr/>
        </p:nvSpPr>
        <p:spPr>
          <a:xfrm rot="0">
            <a:off x="1028700" y="1517584"/>
            <a:ext cx="5765665" cy="1028700"/>
          </a:xfrm>
          <a:prstGeom prst="rect">
            <a:avLst/>
          </a:prstGeom>
        </p:spPr>
        <p:txBody>
          <a:bodyPr anchor="t" rtlCol="false" tIns="0" lIns="0" bIns="0" rIns="0">
            <a:spAutoFit/>
          </a:bodyPr>
          <a:lstStyle/>
          <a:p>
            <a:pPr>
              <a:lnSpc>
                <a:spcPts val="8400"/>
              </a:lnSpc>
            </a:pPr>
            <a:r>
              <a:rPr lang="en-US" sz="6000">
                <a:solidFill>
                  <a:srgbClr val="FFD230"/>
                </a:solidFill>
                <a:latin typeface="Oswald Bold"/>
              </a:rPr>
              <a:t>CLEANING</a:t>
            </a:r>
          </a:p>
        </p:txBody>
      </p:sp>
      <p:sp>
        <p:nvSpPr>
          <p:cNvPr name="TextBox 21" id="21"/>
          <p:cNvSpPr txBox="true"/>
          <p:nvPr/>
        </p:nvSpPr>
        <p:spPr>
          <a:xfrm rot="0">
            <a:off x="1028700" y="952500"/>
            <a:ext cx="2485297" cy="679450"/>
          </a:xfrm>
          <a:prstGeom prst="rect">
            <a:avLst/>
          </a:prstGeom>
        </p:spPr>
        <p:txBody>
          <a:bodyPr anchor="t" rtlCol="false" tIns="0" lIns="0" bIns="0" rIns="0">
            <a:spAutoFit/>
          </a:bodyPr>
          <a:lstStyle/>
          <a:p>
            <a:pPr>
              <a:lnSpc>
                <a:spcPts val="5599"/>
              </a:lnSpc>
            </a:pPr>
            <a:r>
              <a:rPr lang="en-US" sz="3999">
                <a:solidFill>
                  <a:srgbClr val="FFFFFF"/>
                </a:solidFill>
                <a:latin typeface="Oswald Bold"/>
              </a:rPr>
              <a:t>DATA</a:t>
            </a:r>
          </a:p>
        </p:txBody>
      </p:sp>
      <p:sp>
        <p:nvSpPr>
          <p:cNvPr name="TextBox 22" id="22"/>
          <p:cNvSpPr txBox="true"/>
          <p:nvPr/>
        </p:nvSpPr>
        <p:spPr>
          <a:xfrm rot="0">
            <a:off x="1028700" y="4584922"/>
            <a:ext cx="7325522" cy="1376183"/>
          </a:xfrm>
          <a:prstGeom prst="rect">
            <a:avLst/>
          </a:prstGeom>
        </p:spPr>
        <p:txBody>
          <a:bodyPr anchor="t" rtlCol="false" tIns="0" lIns="0" bIns="0" rIns="0">
            <a:spAutoFit/>
          </a:bodyPr>
          <a:lstStyle/>
          <a:p>
            <a:pPr algn="just">
              <a:lnSpc>
                <a:spcPts val="4060"/>
              </a:lnSpc>
            </a:pPr>
            <a:r>
              <a:rPr lang="en-US" sz="2900" spc="40">
                <a:solidFill>
                  <a:srgbClr val="FFFFFF"/>
                </a:solidFill>
                <a:latin typeface="Lato Bold"/>
              </a:rPr>
              <a:t>Setelah diperiksa, tidak terdapat missing value dalam dataset.</a:t>
            </a:r>
          </a:p>
          <a:p>
            <a:pPr algn="just">
              <a:lnSpc>
                <a:spcPts val="2784"/>
              </a:lnSpc>
            </a:pPr>
          </a:p>
        </p:txBody>
      </p:sp>
      <p:sp>
        <p:nvSpPr>
          <p:cNvPr name="TextBox 23" id="23"/>
          <p:cNvSpPr txBox="true"/>
          <p:nvPr/>
        </p:nvSpPr>
        <p:spPr>
          <a:xfrm rot="0">
            <a:off x="1346829" y="3455925"/>
            <a:ext cx="4260892" cy="759811"/>
          </a:xfrm>
          <a:prstGeom prst="rect">
            <a:avLst/>
          </a:prstGeom>
        </p:spPr>
        <p:txBody>
          <a:bodyPr anchor="t" rtlCol="false" tIns="0" lIns="0" bIns="0" rIns="0">
            <a:spAutoFit/>
          </a:bodyPr>
          <a:lstStyle/>
          <a:p>
            <a:pPr>
              <a:lnSpc>
                <a:spcPts val="6260"/>
              </a:lnSpc>
            </a:pPr>
            <a:r>
              <a:rPr lang="en-US" sz="4471">
                <a:solidFill>
                  <a:srgbClr val="06444A"/>
                </a:solidFill>
                <a:latin typeface="Oswald Bold"/>
              </a:rPr>
              <a:t>MISSING VALUE</a:t>
            </a:r>
          </a:p>
        </p:txBody>
      </p:sp>
      <p:sp>
        <p:nvSpPr>
          <p:cNvPr name="TextBox 24" id="24"/>
          <p:cNvSpPr txBox="true"/>
          <p:nvPr/>
        </p:nvSpPr>
        <p:spPr>
          <a:xfrm rot="0">
            <a:off x="1028700" y="7244983"/>
            <a:ext cx="9903383" cy="2728523"/>
          </a:xfrm>
          <a:prstGeom prst="rect">
            <a:avLst/>
          </a:prstGeom>
        </p:spPr>
        <p:txBody>
          <a:bodyPr anchor="t" rtlCol="false" tIns="0" lIns="0" bIns="0" rIns="0">
            <a:spAutoFit/>
          </a:bodyPr>
          <a:lstStyle/>
          <a:p>
            <a:pPr algn="just">
              <a:lnSpc>
                <a:spcPts val="3920"/>
              </a:lnSpc>
            </a:pPr>
            <a:r>
              <a:rPr lang="en-US" sz="2800" spc="39">
                <a:solidFill>
                  <a:srgbClr val="FFFFFF"/>
                </a:solidFill>
                <a:latin typeface="Lato Bold"/>
              </a:rPr>
              <a:t>Terdapat 4 baris data duplikat.  dalam konteks ini, sepertinya memang beberapa baris ini adalah duplikat. Oleh karena itu, akan dilakukan penghapusan baris-baris duplikat ini dari dataset untuk mencegah duplikasi data yang tidak diinginkan.</a:t>
            </a:r>
          </a:p>
          <a:p>
            <a:pPr algn="just">
              <a:lnSpc>
                <a:spcPts val="1897"/>
              </a:lnSpc>
            </a:pPr>
          </a:p>
        </p:txBody>
      </p:sp>
      <p:sp>
        <p:nvSpPr>
          <p:cNvPr name="TextBox 25" id="25"/>
          <p:cNvSpPr txBox="true"/>
          <p:nvPr/>
        </p:nvSpPr>
        <p:spPr>
          <a:xfrm rot="0">
            <a:off x="1346829" y="6121169"/>
            <a:ext cx="4260892" cy="759811"/>
          </a:xfrm>
          <a:prstGeom prst="rect">
            <a:avLst/>
          </a:prstGeom>
        </p:spPr>
        <p:txBody>
          <a:bodyPr anchor="t" rtlCol="false" tIns="0" lIns="0" bIns="0" rIns="0">
            <a:spAutoFit/>
          </a:bodyPr>
          <a:lstStyle/>
          <a:p>
            <a:pPr>
              <a:lnSpc>
                <a:spcPts val="6260"/>
              </a:lnSpc>
            </a:pPr>
            <a:r>
              <a:rPr lang="en-US" sz="4471">
                <a:solidFill>
                  <a:srgbClr val="06444A"/>
                </a:solidFill>
                <a:latin typeface="Oswald Bold"/>
              </a:rPr>
              <a:t>DUPLICATE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sp>
        <p:nvSpPr>
          <p:cNvPr name="Freeform 2" id="2"/>
          <p:cNvSpPr/>
          <p:nvPr/>
        </p:nvSpPr>
        <p:spPr>
          <a:xfrm flipH="true" flipV="false" rot="0">
            <a:off x="-329508" y="3430925"/>
            <a:ext cx="7246789" cy="7366495"/>
          </a:xfrm>
          <a:custGeom>
            <a:avLst/>
            <a:gdLst/>
            <a:ahLst/>
            <a:cxnLst/>
            <a:rect r="r" b="b" t="t" l="l"/>
            <a:pathLst>
              <a:path h="7366495" w="7246789">
                <a:moveTo>
                  <a:pt x="7246790" y="0"/>
                </a:moveTo>
                <a:lnTo>
                  <a:pt x="0" y="0"/>
                </a:lnTo>
                <a:lnTo>
                  <a:pt x="0" y="7366495"/>
                </a:lnTo>
                <a:lnTo>
                  <a:pt x="7246790" y="7366495"/>
                </a:lnTo>
                <a:lnTo>
                  <a:pt x="724679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329508" y="-457716"/>
            <a:ext cx="7246789" cy="7366495"/>
          </a:xfrm>
          <a:custGeom>
            <a:avLst/>
            <a:gdLst/>
            <a:ahLst/>
            <a:cxnLst/>
            <a:rect r="r" b="b" t="t" l="l"/>
            <a:pathLst>
              <a:path h="7366495" w="7246789">
                <a:moveTo>
                  <a:pt x="7246790" y="7366495"/>
                </a:moveTo>
                <a:lnTo>
                  <a:pt x="0" y="7366495"/>
                </a:lnTo>
                <a:lnTo>
                  <a:pt x="0" y="0"/>
                </a:lnTo>
                <a:lnTo>
                  <a:pt x="7246790" y="0"/>
                </a:lnTo>
                <a:lnTo>
                  <a:pt x="7246790" y="736649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47081" y="4567021"/>
            <a:ext cx="1689535" cy="523776"/>
          </a:xfrm>
          <a:prstGeom prst="rect">
            <a:avLst/>
          </a:prstGeom>
        </p:spPr>
        <p:txBody>
          <a:bodyPr anchor="t" rtlCol="false" tIns="0" lIns="0" bIns="0" rIns="0">
            <a:spAutoFit/>
          </a:bodyPr>
          <a:lstStyle/>
          <a:p>
            <a:pPr>
              <a:lnSpc>
                <a:spcPts val="4200"/>
              </a:lnSpc>
            </a:pPr>
            <a:r>
              <a:rPr lang="en-US" sz="3000">
                <a:solidFill>
                  <a:srgbClr val="06444A"/>
                </a:solidFill>
                <a:latin typeface="Oswald Bold"/>
              </a:rPr>
              <a:t>PROPERTI</a:t>
            </a:r>
          </a:p>
        </p:txBody>
      </p:sp>
      <p:grpSp>
        <p:nvGrpSpPr>
          <p:cNvPr name="Group 5" id="5"/>
          <p:cNvGrpSpPr/>
          <p:nvPr/>
        </p:nvGrpSpPr>
        <p:grpSpPr>
          <a:xfrm rot="0">
            <a:off x="518549" y="949644"/>
            <a:ext cx="8282297" cy="8282304"/>
            <a:chOff x="0" y="0"/>
            <a:chExt cx="31053494" cy="31053519"/>
          </a:xfrm>
        </p:grpSpPr>
        <p:sp>
          <p:nvSpPr>
            <p:cNvPr name="Freeform 6" id="6"/>
            <p:cNvSpPr/>
            <p:nvPr/>
          </p:nvSpPr>
          <p:spPr>
            <a:xfrm flipH="false" flipV="false" rot="0">
              <a:off x="-229362" y="0"/>
              <a:ext cx="31512256" cy="31053531"/>
            </a:xfrm>
            <a:custGeom>
              <a:avLst/>
              <a:gdLst/>
              <a:ahLst/>
              <a:cxnLst/>
              <a:rect r="r" b="b" t="t" l="l"/>
              <a:pathLst>
                <a:path h="31053531" w="31512256">
                  <a:moveTo>
                    <a:pt x="15756127" y="0"/>
                  </a:moveTo>
                  <a:cubicBezTo>
                    <a:pt x="15151608" y="0"/>
                    <a:pt x="14546961" y="229362"/>
                    <a:pt x="14088364" y="687959"/>
                  </a:cubicBezTo>
                  <a:lnTo>
                    <a:pt x="917321" y="13859002"/>
                  </a:lnTo>
                  <a:cubicBezTo>
                    <a:pt x="0" y="14776323"/>
                    <a:pt x="0" y="16277210"/>
                    <a:pt x="917321" y="17194530"/>
                  </a:cubicBezTo>
                  <a:lnTo>
                    <a:pt x="14088364" y="30365573"/>
                  </a:lnTo>
                  <a:cubicBezTo>
                    <a:pt x="14546961" y="30824171"/>
                    <a:pt x="15151608" y="31053531"/>
                    <a:pt x="15756129" y="31053531"/>
                  </a:cubicBezTo>
                  <a:cubicBezTo>
                    <a:pt x="16360649" y="31053531"/>
                    <a:pt x="16965295" y="30824171"/>
                    <a:pt x="17423892" y="30365573"/>
                  </a:cubicBezTo>
                  <a:lnTo>
                    <a:pt x="30594935" y="17194530"/>
                  </a:lnTo>
                  <a:cubicBezTo>
                    <a:pt x="31512256" y="16277210"/>
                    <a:pt x="31512256" y="14776323"/>
                    <a:pt x="30594935" y="13859002"/>
                  </a:cubicBezTo>
                  <a:lnTo>
                    <a:pt x="17423892" y="687959"/>
                  </a:lnTo>
                  <a:cubicBezTo>
                    <a:pt x="16965168" y="229362"/>
                    <a:pt x="16360649" y="0"/>
                    <a:pt x="15756127" y="0"/>
                  </a:cubicBezTo>
                  <a:close/>
                </a:path>
              </a:pathLst>
            </a:custGeom>
            <a:solidFill>
              <a:srgbClr val="FFFFFF"/>
            </a:solidFill>
            <a:ln w="12700">
              <a:solidFill>
                <a:srgbClr val="000000"/>
              </a:solidFill>
            </a:ln>
          </p:spPr>
        </p:sp>
      </p:grpSp>
      <p:grpSp>
        <p:nvGrpSpPr>
          <p:cNvPr name="Group 7" id="7"/>
          <p:cNvGrpSpPr/>
          <p:nvPr/>
        </p:nvGrpSpPr>
        <p:grpSpPr>
          <a:xfrm rot="0">
            <a:off x="868086" y="1299182"/>
            <a:ext cx="7583223" cy="7583229"/>
            <a:chOff x="0" y="0"/>
            <a:chExt cx="31053494" cy="31053519"/>
          </a:xfrm>
        </p:grpSpPr>
        <p:sp>
          <p:nvSpPr>
            <p:cNvPr name="Freeform 8" id="8"/>
            <p:cNvSpPr/>
            <p:nvPr/>
          </p:nvSpPr>
          <p:spPr>
            <a:xfrm flipH="false" flipV="false" rot="0">
              <a:off x="-229362" y="0"/>
              <a:ext cx="31512256" cy="31053531"/>
            </a:xfrm>
            <a:custGeom>
              <a:avLst/>
              <a:gdLst/>
              <a:ahLst/>
              <a:cxnLst/>
              <a:rect r="r" b="b" t="t" l="l"/>
              <a:pathLst>
                <a:path h="31053531" w="31512256">
                  <a:moveTo>
                    <a:pt x="15756127" y="0"/>
                  </a:moveTo>
                  <a:cubicBezTo>
                    <a:pt x="15151608" y="0"/>
                    <a:pt x="14546961" y="229362"/>
                    <a:pt x="14088364" y="687959"/>
                  </a:cubicBezTo>
                  <a:lnTo>
                    <a:pt x="917321" y="13859002"/>
                  </a:lnTo>
                  <a:cubicBezTo>
                    <a:pt x="0" y="14776323"/>
                    <a:pt x="0" y="16277210"/>
                    <a:pt x="917321" y="17194530"/>
                  </a:cubicBezTo>
                  <a:lnTo>
                    <a:pt x="14088364" y="30365573"/>
                  </a:lnTo>
                  <a:cubicBezTo>
                    <a:pt x="14546961" y="30824171"/>
                    <a:pt x="15151608" y="31053531"/>
                    <a:pt x="15756129" y="31053531"/>
                  </a:cubicBezTo>
                  <a:cubicBezTo>
                    <a:pt x="16360649" y="31053531"/>
                    <a:pt x="16965295" y="30824171"/>
                    <a:pt x="17423892" y="30365573"/>
                  </a:cubicBezTo>
                  <a:lnTo>
                    <a:pt x="30594935" y="17194530"/>
                  </a:lnTo>
                  <a:cubicBezTo>
                    <a:pt x="31512256" y="16277210"/>
                    <a:pt x="31512256" y="14776323"/>
                    <a:pt x="30594935" y="13859002"/>
                  </a:cubicBezTo>
                  <a:lnTo>
                    <a:pt x="17423892" y="687959"/>
                  </a:lnTo>
                  <a:cubicBezTo>
                    <a:pt x="16965168" y="229362"/>
                    <a:pt x="16360649" y="0"/>
                    <a:pt x="15756127" y="0"/>
                  </a:cubicBezTo>
                  <a:close/>
                </a:path>
              </a:pathLst>
            </a:custGeom>
            <a:blipFill>
              <a:blip r:embed="rId4"/>
              <a:stretch>
                <a:fillRect l="-38576" t="0" r="-11516" b="0"/>
              </a:stretch>
            </a:blipFill>
          </p:spPr>
        </p:sp>
      </p:grpSp>
      <p:sp>
        <p:nvSpPr>
          <p:cNvPr name="Freeform 9" id="9"/>
          <p:cNvSpPr/>
          <p:nvPr/>
        </p:nvSpPr>
        <p:spPr>
          <a:xfrm flipH="false" flipV="false" rot="0">
            <a:off x="5366047" y="1299182"/>
            <a:ext cx="2717591" cy="2717591"/>
          </a:xfrm>
          <a:custGeom>
            <a:avLst/>
            <a:gdLst/>
            <a:ahLst/>
            <a:cxnLst/>
            <a:rect r="r" b="b" t="t" l="l"/>
            <a:pathLst>
              <a:path h="2717591" w="2717591">
                <a:moveTo>
                  <a:pt x="0" y="0"/>
                </a:moveTo>
                <a:lnTo>
                  <a:pt x="2717591" y="0"/>
                </a:lnTo>
                <a:lnTo>
                  <a:pt x="2717591" y="2717591"/>
                </a:lnTo>
                <a:lnTo>
                  <a:pt x="0" y="2717591"/>
                </a:lnTo>
                <a:lnTo>
                  <a:pt x="0" y="0"/>
                </a:lnTo>
                <a:close/>
              </a:path>
            </a:pathLst>
          </a:custGeom>
          <a:blipFill>
            <a:blip r:embed="rId5"/>
            <a:stretch>
              <a:fillRect l="0" t="0" r="0" b="0"/>
            </a:stretch>
          </a:blipFill>
        </p:spPr>
      </p:sp>
      <p:grpSp>
        <p:nvGrpSpPr>
          <p:cNvPr name="Group 10" id="10"/>
          <p:cNvGrpSpPr/>
          <p:nvPr/>
        </p:nvGrpSpPr>
        <p:grpSpPr>
          <a:xfrm rot="0">
            <a:off x="5582906" y="1497273"/>
            <a:ext cx="2283872" cy="228387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3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a:off x="14843670" y="2815383"/>
            <a:ext cx="2329657" cy="0"/>
          </a:xfrm>
          <a:prstGeom prst="line">
            <a:avLst/>
          </a:prstGeom>
          <a:ln cap="flat" w="66675">
            <a:solidFill>
              <a:srgbClr val="FFFFFF"/>
            </a:solidFill>
            <a:prstDash val="solid"/>
            <a:headEnd type="none" len="sm" w="sm"/>
            <a:tailEnd type="none" len="sm" w="sm"/>
          </a:ln>
        </p:spPr>
      </p:sp>
      <p:grpSp>
        <p:nvGrpSpPr>
          <p:cNvPr name="Group 14" id="14"/>
          <p:cNvGrpSpPr/>
          <p:nvPr/>
        </p:nvGrpSpPr>
        <p:grpSpPr>
          <a:xfrm rot="0">
            <a:off x="11585309" y="3225531"/>
            <a:ext cx="7489584" cy="873555"/>
            <a:chOff x="0" y="0"/>
            <a:chExt cx="2504634" cy="292130"/>
          </a:xfrm>
        </p:grpSpPr>
        <p:sp>
          <p:nvSpPr>
            <p:cNvPr name="Freeform 15" id="15"/>
            <p:cNvSpPr/>
            <p:nvPr/>
          </p:nvSpPr>
          <p:spPr>
            <a:xfrm flipH="false" flipV="false" rot="0">
              <a:off x="0" y="0"/>
              <a:ext cx="2504634" cy="292130"/>
            </a:xfrm>
            <a:custGeom>
              <a:avLst/>
              <a:gdLst/>
              <a:ahLst/>
              <a:cxnLst/>
              <a:rect r="r" b="b" t="t" l="l"/>
              <a:pathLst>
                <a:path h="292130" w="2504634">
                  <a:moveTo>
                    <a:pt x="103369" y="0"/>
                  </a:moveTo>
                  <a:lnTo>
                    <a:pt x="2401264" y="0"/>
                  </a:lnTo>
                  <a:cubicBezTo>
                    <a:pt x="2428680" y="0"/>
                    <a:pt x="2454972" y="10891"/>
                    <a:pt x="2474357" y="30276"/>
                  </a:cubicBezTo>
                  <a:cubicBezTo>
                    <a:pt x="2493743" y="49662"/>
                    <a:pt x="2504634" y="75954"/>
                    <a:pt x="2504634" y="103369"/>
                  </a:cubicBezTo>
                  <a:lnTo>
                    <a:pt x="2504634" y="188761"/>
                  </a:lnTo>
                  <a:cubicBezTo>
                    <a:pt x="2504634" y="216177"/>
                    <a:pt x="2493743" y="242469"/>
                    <a:pt x="2474357" y="261854"/>
                  </a:cubicBezTo>
                  <a:cubicBezTo>
                    <a:pt x="2454972" y="281240"/>
                    <a:pt x="2428680" y="292130"/>
                    <a:pt x="2401264" y="292130"/>
                  </a:cubicBezTo>
                  <a:lnTo>
                    <a:pt x="103369" y="292130"/>
                  </a:lnTo>
                  <a:cubicBezTo>
                    <a:pt x="75954" y="292130"/>
                    <a:pt x="49662" y="281240"/>
                    <a:pt x="30276" y="261854"/>
                  </a:cubicBezTo>
                  <a:cubicBezTo>
                    <a:pt x="10891" y="242469"/>
                    <a:pt x="0" y="216177"/>
                    <a:pt x="0" y="188761"/>
                  </a:cubicBezTo>
                  <a:lnTo>
                    <a:pt x="0" y="103369"/>
                  </a:lnTo>
                  <a:cubicBezTo>
                    <a:pt x="0" y="75954"/>
                    <a:pt x="10891" y="49662"/>
                    <a:pt x="30276" y="30276"/>
                  </a:cubicBezTo>
                  <a:cubicBezTo>
                    <a:pt x="49662" y="10891"/>
                    <a:pt x="75954" y="0"/>
                    <a:pt x="103369" y="0"/>
                  </a:cubicBezTo>
                  <a:close/>
                </a:path>
              </a:pathLst>
            </a:custGeom>
            <a:gradFill rotWithShape="true">
              <a:gsLst>
                <a:gs pos="0">
                  <a:srgbClr val="FFD230">
                    <a:alpha val="100000"/>
                  </a:srgbClr>
                </a:gs>
                <a:gs pos="100000">
                  <a:srgbClr val="FBA309">
                    <a:alpha val="100000"/>
                  </a:srgbClr>
                </a:gs>
              </a:gsLst>
              <a:lin ang="0"/>
            </a:gradFill>
          </p:spPr>
        </p:sp>
        <p:sp>
          <p:nvSpPr>
            <p:cNvPr name="TextBox 16" id="16"/>
            <p:cNvSpPr txBox="true"/>
            <p:nvPr/>
          </p:nvSpPr>
          <p:spPr>
            <a:xfrm>
              <a:off x="0" y="-47625"/>
              <a:ext cx="2504634" cy="339755"/>
            </a:xfrm>
            <a:prstGeom prst="rect">
              <a:avLst/>
            </a:prstGeom>
          </p:spPr>
          <p:txBody>
            <a:bodyPr anchor="ctr" rtlCol="false" tIns="50800" lIns="50800" bIns="50800" rIns="50800"/>
            <a:lstStyle/>
            <a:p>
              <a:pPr algn="ctr">
                <a:lnSpc>
                  <a:spcPts val="3499"/>
                </a:lnSpc>
              </a:pPr>
            </a:p>
          </p:txBody>
        </p:sp>
      </p:grpSp>
      <p:sp>
        <p:nvSpPr>
          <p:cNvPr name="TextBox 17" id="17"/>
          <p:cNvSpPr txBox="true"/>
          <p:nvPr/>
        </p:nvSpPr>
        <p:spPr>
          <a:xfrm rot="0">
            <a:off x="11407662" y="1464880"/>
            <a:ext cx="5765665" cy="1028700"/>
          </a:xfrm>
          <a:prstGeom prst="rect">
            <a:avLst/>
          </a:prstGeom>
        </p:spPr>
        <p:txBody>
          <a:bodyPr anchor="t" rtlCol="false" tIns="0" lIns="0" bIns="0" rIns="0">
            <a:spAutoFit/>
          </a:bodyPr>
          <a:lstStyle/>
          <a:p>
            <a:pPr algn="r">
              <a:lnSpc>
                <a:spcPts val="8400"/>
              </a:lnSpc>
            </a:pPr>
            <a:r>
              <a:rPr lang="en-US" sz="6000">
                <a:solidFill>
                  <a:srgbClr val="FFD230"/>
                </a:solidFill>
                <a:latin typeface="Oswald Bold"/>
              </a:rPr>
              <a:t>CLEANING</a:t>
            </a:r>
          </a:p>
        </p:txBody>
      </p:sp>
      <p:sp>
        <p:nvSpPr>
          <p:cNvPr name="TextBox 18" id="18"/>
          <p:cNvSpPr txBox="true"/>
          <p:nvPr/>
        </p:nvSpPr>
        <p:spPr>
          <a:xfrm rot="0">
            <a:off x="14688030" y="899796"/>
            <a:ext cx="2485297" cy="679450"/>
          </a:xfrm>
          <a:prstGeom prst="rect">
            <a:avLst/>
          </a:prstGeom>
        </p:spPr>
        <p:txBody>
          <a:bodyPr anchor="t" rtlCol="false" tIns="0" lIns="0" bIns="0" rIns="0">
            <a:spAutoFit/>
          </a:bodyPr>
          <a:lstStyle/>
          <a:p>
            <a:pPr algn="r">
              <a:lnSpc>
                <a:spcPts val="5599"/>
              </a:lnSpc>
            </a:pPr>
            <a:r>
              <a:rPr lang="en-US" sz="3999">
                <a:solidFill>
                  <a:srgbClr val="FFFFFF"/>
                </a:solidFill>
                <a:latin typeface="Oswald Bold"/>
              </a:rPr>
              <a:t>DATA</a:t>
            </a:r>
          </a:p>
        </p:txBody>
      </p:sp>
      <p:sp>
        <p:nvSpPr>
          <p:cNvPr name="TextBox 19" id="19"/>
          <p:cNvSpPr txBox="true"/>
          <p:nvPr/>
        </p:nvSpPr>
        <p:spPr>
          <a:xfrm rot="0">
            <a:off x="9144000" y="4501718"/>
            <a:ext cx="8591201" cy="2956708"/>
          </a:xfrm>
          <a:prstGeom prst="rect">
            <a:avLst/>
          </a:prstGeom>
        </p:spPr>
        <p:txBody>
          <a:bodyPr anchor="t" rtlCol="false" tIns="0" lIns="0" bIns="0" rIns="0">
            <a:spAutoFit/>
          </a:bodyPr>
          <a:lstStyle/>
          <a:p>
            <a:pPr algn="r">
              <a:lnSpc>
                <a:spcPts val="4200"/>
              </a:lnSpc>
            </a:pPr>
            <a:r>
              <a:rPr lang="en-US" sz="3000" spc="42">
                <a:solidFill>
                  <a:srgbClr val="E2B808"/>
                </a:solidFill>
                <a:latin typeface="Lato Bold"/>
              </a:rPr>
              <a:t>Dropping Feature Negotiable</a:t>
            </a:r>
          </a:p>
          <a:p>
            <a:pPr algn="r">
              <a:lnSpc>
                <a:spcPts val="980"/>
              </a:lnSpc>
            </a:pPr>
          </a:p>
          <a:p>
            <a:pPr algn="r">
              <a:lnSpc>
                <a:spcPts val="3079"/>
              </a:lnSpc>
            </a:pPr>
            <a:r>
              <a:rPr lang="en-US" sz="2199" spc="30">
                <a:solidFill>
                  <a:srgbClr val="FFFFFF"/>
                </a:solidFill>
                <a:latin typeface="Lato"/>
              </a:rPr>
              <a:t>Kolom "Negotiable" akan dihapus karena kemungkinan dianggap tidak relevan atau kurang berkontribusi pada pemahaman dan prediksi harga mobil bekas. Korelasi antara fitur "Negotiable" dan target "Price" menunjukkan nilai NaN, yang menandakan bahwa tidak ada korelasi linear yang terukur antara keduanya</a:t>
            </a:r>
            <a:r>
              <a:rPr lang="en-US" sz="2199" spc="30">
                <a:solidFill>
                  <a:srgbClr val="FFFFFF"/>
                </a:solidFill>
                <a:latin typeface="Lato Bold"/>
              </a:rPr>
              <a:t>.</a:t>
            </a:r>
          </a:p>
          <a:p>
            <a:pPr algn="r">
              <a:lnSpc>
                <a:spcPts val="3079"/>
              </a:lnSpc>
            </a:pPr>
          </a:p>
        </p:txBody>
      </p:sp>
      <p:sp>
        <p:nvSpPr>
          <p:cNvPr name="TextBox 20" id="20"/>
          <p:cNvSpPr txBox="true"/>
          <p:nvPr/>
        </p:nvSpPr>
        <p:spPr>
          <a:xfrm rot="0">
            <a:off x="11138839" y="3244527"/>
            <a:ext cx="6053538" cy="762721"/>
          </a:xfrm>
          <a:prstGeom prst="rect">
            <a:avLst/>
          </a:prstGeom>
        </p:spPr>
        <p:txBody>
          <a:bodyPr anchor="t" rtlCol="false" tIns="0" lIns="0" bIns="0" rIns="0">
            <a:spAutoFit/>
          </a:bodyPr>
          <a:lstStyle/>
          <a:p>
            <a:pPr algn="r">
              <a:lnSpc>
                <a:spcPts val="6260"/>
              </a:lnSpc>
            </a:pPr>
            <a:r>
              <a:rPr lang="en-US" sz="4471">
                <a:solidFill>
                  <a:srgbClr val="06444A"/>
                </a:solidFill>
                <a:latin typeface="Oswald Bold"/>
              </a:rPr>
              <a:t>FEATURE SELECTION</a:t>
            </a:r>
          </a:p>
        </p:txBody>
      </p:sp>
      <p:sp>
        <p:nvSpPr>
          <p:cNvPr name="TextBox 21" id="21"/>
          <p:cNvSpPr txBox="true"/>
          <p:nvPr/>
        </p:nvSpPr>
        <p:spPr>
          <a:xfrm rot="0">
            <a:off x="9312309" y="7374227"/>
            <a:ext cx="8591201" cy="2571456"/>
          </a:xfrm>
          <a:prstGeom prst="rect">
            <a:avLst/>
          </a:prstGeom>
        </p:spPr>
        <p:txBody>
          <a:bodyPr anchor="t" rtlCol="false" tIns="0" lIns="0" bIns="0" rIns="0">
            <a:spAutoFit/>
          </a:bodyPr>
          <a:lstStyle/>
          <a:p>
            <a:pPr algn="just">
              <a:lnSpc>
                <a:spcPts val="4200"/>
              </a:lnSpc>
            </a:pPr>
            <a:r>
              <a:rPr lang="en-US" sz="3000" spc="42">
                <a:solidFill>
                  <a:srgbClr val="E2B808"/>
                </a:solidFill>
                <a:latin typeface="Lato Bold"/>
              </a:rPr>
              <a:t>Dropping Feature Origin</a:t>
            </a:r>
          </a:p>
          <a:p>
            <a:pPr algn="just">
              <a:lnSpc>
                <a:spcPts val="980"/>
              </a:lnSpc>
            </a:pPr>
          </a:p>
          <a:p>
            <a:pPr algn="just">
              <a:lnSpc>
                <a:spcPts val="3079"/>
              </a:lnSpc>
            </a:pPr>
            <a:r>
              <a:rPr lang="en-US" sz="2199" spc="30">
                <a:solidFill>
                  <a:srgbClr val="FFFFFF"/>
                </a:solidFill>
                <a:latin typeface="Lato"/>
              </a:rPr>
              <a:t>Berdasarkan informasi pasar jual beli mobil bekas di Arab Saudi, parameter negara pengimpor mobil tidak berpengaruh pada penjualan mobil bekas di Arab Saudi. Maka Feature “Origin” akan dilakukan tindakan penghapusan.</a:t>
            </a:r>
          </a:p>
          <a:p>
            <a:pPr algn="just">
              <a:lnSpc>
                <a:spcPts val="3079"/>
              </a:lnSpc>
            </a:pPr>
          </a:p>
        </p:txBody>
      </p:sp>
      <p:sp>
        <p:nvSpPr>
          <p:cNvPr name="Freeform 22" id="22"/>
          <p:cNvSpPr/>
          <p:nvPr/>
        </p:nvSpPr>
        <p:spPr>
          <a:xfrm flipH="false" flipV="false" rot="0">
            <a:off x="6138276" y="2063233"/>
            <a:ext cx="1173133" cy="1189488"/>
          </a:xfrm>
          <a:custGeom>
            <a:avLst/>
            <a:gdLst/>
            <a:ahLst/>
            <a:cxnLst/>
            <a:rect r="r" b="b" t="t" l="l"/>
            <a:pathLst>
              <a:path h="1189488" w="1173133">
                <a:moveTo>
                  <a:pt x="0" y="0"/>
                </a:moveTo>
                <a:lnTo>
                  <a:pt x="1173133" y="0"/>
                </a:lnTo>
                <a:lnTo>
                  <a:pt x="1173133" y="1189489"/>
                </a:lnTo>
                <a:lnTo>
                  <a:pt x="0" y="11894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444A"/>
        </a:solidFill>
      </p:bgPr>
    </p:bg>
    <p:spTree>
      <p:nvGrpSpPr>
        <p:cNvPr id="1" name=""/>
        <p:cNvGrpSpPr/>
        <p:nvPr/>
      </p:nvGrpSpPr>
      <p:grpSpPr>
        <a:xfrm>
          <a:off x="0" y="0"/>
          <a:ext cx="0" cy="0"/>
          <a:chOff x="0" y="0"/>
          <a:chExt cx="0" cy="0"/>
        </a:xfrm>
      </p:grpSpPr>
      <p:grpSp>
        <p:nvGrpSpPr>
          <p:cNvPr name="Group 2" id="2"/>
          <p:cNvGrpSpPr/>
          <p:nvPr/>
        </p:nvGrpSpPr>
        <p:grpSpPr>
          <a:xfrm rot="0">
            <a:off x="-948117" y="1318118"/>
            <a:ext cx="7811083" cy="806626"/>
            <a:chOff x="0" y="0"/>
            <a:chExt cx="2828888" cy="292130"/>
          </a:xfrm>
        </p:grpSpPr>
        <p:sp>
          <p:nvSpPr>
            <p:cNvPr name="Freeform 3" id="3"/>
            <p:cNvSpPr/>
            <p:nvPr/>
          </p:nvSpPr>
          <p:spPr>
            <a:xfrm flipH="false" flipV="false" rot="0">
              <a:off x="0" y="0"/>
              <a:ext cx="2828888" cy="292130"/>
            </a:xfrm>
            <a:custGeom>
              <a:avLst/>
              <a:gdLst/>
              <a:ahLst/>
              <a:cxnLst/>
              <a:rect r="r" b="b" t="t" l="l"/>
              <a:pathLst>
                <a:path h="292130" w="2828888">
                  <a:moveTo>
                    <a:pt x="99115" y="0"/>
                  </a:moveTo>
                  <a:lnTo>
                    <a:pt x="2729773" y="0"/>
                  </a:lnTo>
                  <a:cubicBezTo>
                    <a:pt x="2784513" y="0"/>
                    <a:pt x="2828888" y="44375"/>
                    <a:pt x="2828888" y="99115"/>
                  </a:cubicBezTo>
                  <a:lnTo>
                    <a:pt x="2828888" y="193016"/>
                  </a:lnTo>
                  <a:cubicBezTo>
                    <a:pt x="2828888" y="247755"/>
                    <a:pt x="2784513" y="292130"/>
                    <a:pt x="2729773" y="292130"/>
                  </a:cubicBezTo>
                  <a:lnTo>
                    <a:pt x="99115" y="292130"/>
                  </a:lnTo>
                  <a:cubicBezTo>
                    <a:pt x="72828" y="292130"/>
                    <a:pt x="47618" y="281688"/>
                    <a:pt x="29030" y="263100"/>
                  </a:cubicBezTo>
                  <a:cubicBezTo>
                    <a:pt x="10442" y="244513"/>
                    <a:pt x="0" y="219303"/>
                    <a:pt x="0" y="193016"/>
                  </a:cubicBezTo>
                  <a:lnTo>
                    <a:pt x="0" y="99115"/>
                  </a:lnTo>
                  <a:cubicBezTo>
                    <a:pt x="0" y="44375"/>
                    <a:pt x="44375" y="0"/>
                    <a:pt x="99115" y="0"/>
                  </a:cubicBezTo>
                  <a:close/>
                </a:path>
              </a:pathLst>
            </a:custGeom>
            <a:gradFill rotWithShape="true">
              <a:gsLst>
                <a:gs pos="0">
                  <a:srgbClr val="FFD230">
                    <a:alpha val="100000"/>
                  </a:srgbClr>
                </a:gs>
                <a:gs pos="100000">
                  <a:srgbClr val="FBA309">
                    <a:alpha val="100000"/>
                  </a:srgbClr>
                </a:gs>
              </a:gsLst>
              <a:lin ang="0"/>
            </a:gradFill>
          </p:spPr>
        </p:sp>
        <p:sp>
          <p:nvSpPr>
            <p:cNvPr name="TextBox 4" id="4"/>
            <p:cNvSpPr txBox="true"/>
            <p:nvPr/>
          </p:nvSpPr>
          <p:spPr>
            <a:xfrm>
              <a:off x="0" y="-47625"/>
              <a:ext cx="2828888" cy="33975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61264" y="-195321"/>
            <a:ext cx="4202919" cy="4114800"/>
          </a:xfrm>
          <a:custGeom>
            <a:avLst/>
            <a:gdLst/>
            <a:ahLst/>
            <a:cxnLst/>
            <a:rect r="r" b="b" t="t" l="l"/>
            <a:pathLst>
              <a:path h="4114800" w="4202919">
                <a:moveTo>
                  <a:pt x="0" y="0"/>
                </a:moveTo>
                <a:lnTo>
                  <a:pt x="4202919" y="0"/>
                </a:lnTo>
                <a:lnTo>
                  <a:pt x="42029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39873" y="148238"/>
            <a:ext cx="5773275" cy="969645"/>
          </a:xfrm>
          <a:prstGeom prst="rect">
            <a:avLst/>
          </a:prstGeom>
        </p:spPr>
        <p:txBody>
          <a:bodyPr anchor="t" rtlCol="false" tIns="0" lIns="0" bIns="0" rIns="0">
            <a:spAutoFit/>
          </a:bodyPr>
          <a:lstStyle/>
          <a:p>
            <a:pPr algn="just">
              <a:lnSpc>
                <a:spcPts val="7980"/>
              </a:lnSpc>
            </a:pPr>
            <a:r>
              <a:rPr lang="en-US" sz="5700">
                <a:solidFill>
                  <a:srgbClr val="FFFFFF"/>
                </a:solidFill>
                <a:latin typeface="Oswald Bold"/>
              </a:rPr>
              <a:t>DATA CLEANING</a:t>
            </a:r>
          </a:p>
        </p:txBody>
      </p:sp>
      <p:sp>
        <p:nvSpPr>
          <p:cNvPr name="TextBox 7" id="7"/>
          <p:cNvSpPr txBox="true"/>
          <p:nvPr/>
        </p:nvSpPr>
        <p:spPr>
          <a:xfrm rot="0">
            <a:off x="-255860" y="1330957"/>
            <a:ext cx="5693266" cy="704748"/>
          </a:xfrm>
          <a:prstGeom prst="rect">
            <a:avLst/>
          </a:prstGeom>
        </p:spPr>
        <p:txBody>
          <a:bodyPr anchor="t" rtlCol="false" tIns="0" lIns="0" bIns="0" rIns="0">
            <a:spAutoFit/>
          </a:bodyPr>
          <a:lstStyle/>
          <a:p>
            <a:pPr algn="ctr">
              <a:lnSpc>
                <a:spcPts val="5780"/>
              </a:lnSpc>
            </a:pPr>
            <a:r>
              <a:rPr lang="en-US" sz="4129">
                <a:solidFill>
                  <a:srgbClr val="06444A"/>
                </a:solidFill>
                <a:latin typeface="Oswald Bold"/>
              </a:rPr>
              <a:t>HANDLING OUTLIER</a:t>
            </a:r>
          </a:p>
        </p:txBody>
      </p:sp>
      <p:sp>
        <p:nvSpPr>
          <p:cNvPr name="Freeform 8" id="8"/>
          <p:cNvSpPr/>
          <p:nvPr/>
        </p:nvSpPr>
        <p:spPr>
          <a:xfrm flipH="true" flipV="false" rot="0">
            <a:off x="14482373" y="-195321"/>
            <a:ext cx="4202919" cy="4114800"/>
          </a:xfrm>
          <a:custGeom>
            <a:avLst/>
            <a:gdLst/>
            <a:ahLst/>
            <a:cxnLst/>
            <a:rect r="r" b="b" t="t" l="l"/>
            <a:pathLst>
              <a:path h="4114800" w="4202919">
                <a:moveTo>
                  <a:pt x="4202919" y="0"/>
                </a:moveTo>
                <a:lnTo>
                  <a:pt x="0" y="0"/>
                </a:lnTo>
                <a:lnTo>
                  <a:pt x="0" y="4114800"/>
                </a:lnTo>
                <a:lnTo>
                  <a:pt x="4202919" y="4114800"/>
                </a:lnTo>
                <a:lnTo>
                  <a:pt x="420291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39873" y="3597299"/>
            <a:ext cx="7760163" cy="3506470"/>
          </a:xfrm>
          <a:prstGeom prst="rect">
            <a:avLst/>
          </a:prstGeom>
        </p:spPr>
        <p:txBody>
          <a:bodyPr anchor="t" rtlCol="false" tIns="0" lIns="0" bIns="0" rIns="0">
            <a:spAutoFit/>
          </a:bodyPr>
          <a:lstStyle/>
          <a:p>
            <a:pPr algn="just">
              <a:lnSpc>
                <a:spcPts val="3079"/>
              </a:lnSpc>
            </a:pPr>
            <a:r>
              <a:rPr lang="en-US" sz="2199" spc="30">
                <a:solidFill>
                  <a:srgbClr val="FFFFFF"/>
                </a:solidFill>
                <a:latin typeface="Lato"/>
              </a:rPr>
              <a:t>Berdasarkan deskripsi dataset dan domain knowledge, dapat disimpulkan bahwa :</a:t>
            </a:r>
          </a:p>
          <a:p>
            <a:pPr algn="just" marL="474979" indent="-237490" lvl="1">
              <a:lnSpc>
                <a:spcPts val="3079"/>
              </a:lnSpc>
              <a:buFont typeface="Arial"/>
              <a:buChar char="•"/>
            </a:pPr>
            <a:r>
              <a:rPr lang="en-US" sz="2199" spc="30">
                <a:solidFill>
                  <a:srgbClr val="FFFFFF"/>
                </a:solidFill>
                <a:latin typeface="Lato"/>
              </a:rPr>
              <a:t>Minimum harga mobil dalam dataset adalah 0 </a:t>
            </a:r>
            <a:r>
              <a:rPr lang="en-US" sz="2199" spc="30">
                <a:solidFill>
                  <a:srgbClr val="FFFFFF"/>
                </a:solidFill>
                <a:latin typeface="Lato"/>
              </a:rPr>
              <a:t> yang mengindikasikan bahwa harga jual mobil tersebut gratis. Hal ini tidak masuk akal.</a:t>
            </a:r>
          </a:p>
          <a:p>
            <a:pPr algn="just" marL="474979" indent="-237490" lvl="1">
              <a:lnSpc>
                <a:spcPts val="3079"/>
              </a:lnSpc>
              <a:buFont typeface="Arial"/>
              <a:buChar char="•"/>
            </a:pPr>
            <a:r>
              <a:rPr lang="en-US" sz="2199" spc="30">
                <a:solidFill>
                  <a:srgbClr val="FFFFFF"/>
                </a:solidFill>
                <a:latin typeface="Lato"/>
              </a:rPr>
              <a:t>Untuk mengurangi skew the result, akan dilakukan tindakan drop dengan ketentuan 4000 Riyal &gt; Price &gt;= 182500 Riyal sesuai informasi kisaran harga jual mobil bekas di Arab Saudi</a:t>
            </a:r>
          </a:p>
        </p:txBody>
      </p:sp>
      <p:sp>
        <p:nvSpPr>
          <p:cNvPr name="TextBox 10" id="10"/>
          <p:cNvSpPr txBox="true"/>
          <p:nvPr/>
        </p:nvSpPr>
        <p:spPr>
          <a:xfrm rot="0">
            <a:off x="7879356" y="1148363"/>
            <a:ext cx="9379944" cy="1641770"/>
          </a:xfrm>
          <a:prstGeom prst="rect">
            <a:avLst/>
          </a:prstGeom>
        </p:spPr>
        <p:txBody>
          <a:bodyPr anchor="t" rtlCol="false" tIns="0" lIns="0" bIns="0" rIns="0">
            <a:spAutoFit/>
          </a:bodyPr>
          <a:lstStyle/>
          <a:p>
            <a:pPr algn="just">
              <a:lnSpc>
                <a:spcPts val="980"/>
              </a:lnSpc>
            </a:pPr>
          </a:p>
          <a:p>
            <a:pPr algn="just">
              <a:lnSpc>
                <a:spcPts val="3079"/>
              </a:lnSpc>
            </a:pPr>
            <a:r>
              <a:rPr lang="en-US" sz="2199" spc="30">
                <a:solidFill>
                  <a:srgbClr val="FCFFFE"/>
                </a:solidFill>
                <a:latin typeface="Lato"/>
              </a:rPr>
              <a:t>Berdasarkan informasi pasar jual beli mobil bekas di Arab Saudi, mobil yang dijual memiliki range miliage dengan kisaran 1200 - 82000 km, hal tersebut membuat miliage terlihat lebih real sehingga akan dilakukan handling data pada miliage.</a:t>
            </a:r>
          </a:p>
        </p:txBody>
      </p:sp>
      <p:sp>
        <p:nvSpPr>
          <p:cNvPr name="TextBox 11" id="11"/>
          <p:cNvSpPr txBox="true"/>
          <p:nvPr/>
        </p:nvSpPr>
        <p:spPr>
          <a:xfrm rot="0">
            <a:off x="9679715" y="3586728"/>
            <a:ext cx="8129182" cy="4287520"/>
          </a:xfrm>
          <a:prstGeom prst="rect">
            <a:avLst/>
          </a:prstGeom>
        </p:spPr>
        <p:txBody>
          <a:bodyPr anchor="t" rtlCol="false" tIns="0" lIns="0" bIns="0" rIns="0">
            <a:spAutoFit/>
          </a:bodyPr>
          <a:lstStyle/>
          <a:p>
            <a:pPr>
              <a:lnSpc>
                <a:spcPts val="3079"/>
              </a:lnSpc>
            </a:pPr>
            <a:r>
              <a:rPr lang="en-US" sz="2199" spc="30">
                <a:solidFill>
                  <a:srgbClr val="FFFFFF"/>
                </a:solidFill>
                <a:latin typeface="Lato"/>
              </a:rPr>
              <a:t>Berdasarkan informasi dataset :</a:t>
            </a:r>
          </a:p>
          <a:p>
            <a:pPr marL="474979" indent="-237490" lvl="1">
              <a:lnSpc>
                <a:spcPts val="3079"/>
              </a:lnSpc>
              <a:buFont typeface="Arial"/>
              <a:buChar char="•"/>
            </a:pPr>
            <a:r>
              <a:rPr lang="en-US" sz="2199" spc="30">
                <a:solidFill>
                  <a:srgbClr val="FFFFFF"/>
                </a:solidFill>
                <a:latin typeface="Lato"/>
              </a:rPr>
              <a:t>Nilai tahun maksimum adalah tahun 2021, namun terdapat anomali dengan tahun 2022.</a:t>
            </a:r>
          </a:p>
          <a:p>
            <a:pPr marL="474979" indent="-237490" lvl="1">
              <a:lnSpc>
                <a:spcPts val="3079"/>
              </a:lnSpc>
              <a:buFont typeface="Arial"/>
              <a:buChar char="•"/>
            </a:pPr>
            <a:r>
              <a:rPr lang="en-US" sz="2199" spc="30">
                <a:solidFill>
                  <a:srgbClr val="FFFFFF"/>
                </a:solidFill>
                <a:latin typeface="Lato"/>
              </a:rPr>
              <a:t>Peraturan Pemerintah Saudi Arabia, mobil bekas yang diperbolehkan adalah yang berusia kurang dari 7 tahun, namun hal ini dapat mengakibatkan kehilangan banyak data.</a:t>
            </a:r>
          </a:p>
          <a:p>
            <a:pPr marL="474979" indent="-237490" lvl="1">
              <a:lnSpc>
                <a:spcPts val="3079"/>
              </a:lnSpc>
              <a:buFont typeface="Arial"/>
              <a:buChar char="•"/>
            </a:pPr>
            <a:r>
              <a:rPr lang="en-US" sz="2199" spc="30">
                <a:solidFill>
                  <a:srgbClr val="FFFFFF"/>
                </a:solidFill>
                <a:latin typeface="Lato"/>
              </a:rPr>
              <a:t>Selain itu, kita berasumsi bahwa mobil yang dijual adalah mobil biasa, dan bukanlah mobil clasic.</a:t>
            </a:r>
          </a:p>
          <a:p>
            <a:pPr>
              <a:lnSpc>
                <a:spcPts val="3079"/>
              </a:lnSpc>
            </a:pPr>
            <a:r>
              <a:rPr lang="en-US" sz="2199" spc="30">
                <a:solidFill>
                  <a:srgbClr val="FFFFFF"/>
                </a:solidFill>
                <a:latin typeface="Lato"/>
              </a:rPr>
              <a:t>Dengan mempertimbangkan beberapa hal tersebut, akan dilakukan pembatasan tahun mobil dengan rentang tahun 2000 -  2021</a:t>
            </a:r>
          </a:p>
        </p:txBody>
      </p:sp>
      <p:sp>
        <p:nvSpPr>
          <p:cNvPr name="TextBox 12" id="12"/>
          <p:cNvSpPr txBox="true"/>
          <p:nvPr/>
        </p:nvSpPr>
        <p:spPr>
          <a:xfrm rot="0">
            <a:off x="577711" y="8358594"/>
            <a:ext cx="17088445" cy="1532756"/>
          </a:xfrm>
          <a:prstGeom prst="rect">
            <a:avLst/>
          </a:prstGeom>
        </p:spPr>
        <p:txBody>
          <a:bodyPr anchor="t" rtlCol="false" tIns="0" lIns="0" bIns="0" rIns="0">
            <a:spAutoFit/>
          </a:bodyPr>
          <a:lstStyle/>
          <a:p>
            <a:pPr algn="just">
              <a:lnSpc>
                <a:spcPts val="3079"/>
              </a:lnSpc>
            </a:pPr>
            <a:r>
              <a:rPr lang="en-US" sz="2199" spc="30">
                <a:solidFill>
                  <a:srgbClr val="FFFFFF"/>
                </a:solidFill>
                <a:latin typeface="Lato"/>
              </a:rPr>
              <a:t>Distribusi data pada kolom 'Engine_Size' menunjukkan bahwa 75% dari nilai berada di bawah 3.8, sementara nilai maksimum mencapai 9. Terdapat kecenderungan distribusi data yang miring ke kanan (positive skewness). Sebanyak 21 titik data memiliki 'Engine_Size' lebih dari 6.5, yang melebihi batas atas berdasarkan metode IQR. Dengan mempertimbangkan hal ini, titik data dengan 'Engine_Size' lebih besar dari 6.5 akan dihapus dari pemodelan untuk mengurangi kemiringan distribusi. </a:t>
            </a:r>
          </a:p>
        </p:txBody>
      </p:sp>
      <p:grpSp>
        <p:nvGrpSpPr>
          <p:cNvPr name="Group 13" id="13"/>
          <p:cNvGrpSpPr/>
          <p:nvPr/>
        </p:nvGrpSpPr>
        <p:grpSpPr>
          <a:xfrm rot="0">
            <a:off x="13744306" y="344738"/>
            <a:ext cx="5205771" cy="730950"/>
            <a:chOff x="0" y="0"/>
            <a:chExt cx="1885339" cy="264723"/>
          </a:xfrm>
        </p:grpSpPr>
        <p:sp>
          <p:nvSpPr>
            <p:cNvPr name="Freeform 14" id="14"/>
            <p:cNvSpPr/>
            <p:nvPr/>
          </p:nvSpPr>
          <p:spPr>
            <a:xfrm flipH="false" flipV="false" rot="0">
              <a:off x="0" y="0"/>
              <a:ext cx="1885339" cy="264723"/>
            </a:xfrm>
            <a:custGeom>
              <a:avLst/>
              <a:gdLst/>
              <a:ahLst/>
              <a:cxnLst/>
              <a:rect r="r" b="b" t="t" l="l"/>
              <a:pathLst>
                <a:path h="264723" w="1885339">
                  <a:moveTo>
                    <a:pt x="132362" y="0"/>
                  </a:moveTo>
                  <a:lnTo>
                    <a:pt x="1752978" y="0"/>
                  </a:lnTo>
                  <a:cubicBezTo>
                    <a:pt x="1788082" y="0"/>
                    <a:pt x="1821749" y="13945"/>
                    <a:pt x="1846571" y="38768"/>
                  </a:cubicBezTo>
                  <a:cubicBezTo>
                    <a:pt x="1871394" y="63590"/>
                    <a:pt x="1885339" y="97257"/>
                    <a:pt x="1885339" y="132362"/>
                  </a:cubicBezTo>
                  <a:lnTo>
                    <a:pt x="1885339" y="132362"/>
                  </a:lnTo>
                  <a:cubicBezTo>
                    <a:pt x="1885339" y="205463"/>
                    <a:pt x="1826079" y="264723"/>
                    <a:pt x="1752978" y="264723"/>
                  </a:cubicBezTo>
                  <a:lnTo>
                    <a:pt x="132362" y="264723"/>
                  </a:lnTo>
                  <a:cubicBezTo>
                    <a:pt x="59260" y="264723"/>
                    <a:pt x="0" y="205463"/>
                    <a:pt x="0" y="132362"/>
                  </a:cubicBezTo>
                  <a:lnTo>
                    <a:pt x="0" y="132362"/>
                  </a:lnTo>
                  <a:cubicBezTo>
                    <a:pt x="0" y="59260"/>
                    <a:pt x="59260" y="0"/>
                    <a:pt x="132362" y="0"/>
                  </a:cubicBezTo>
                  <a:close/>
                </a:path>
              </a:pathLst>
            </a:custGeom>
            <a:gradFill rotWithShape="true">
              <a:gsLst>
                <a:gs pos="0">
                  <a:srgbClr val="FFD230">
                    <a:alpha val="100000"/>
                  </a:srgbClr>
                </a:gs>
                <a:gs pos="100000">
                  <a:srgbClr val="FBA309">
                    <a:alpha val="100000"/>
                  </a:srgbClr>
                </a:gs>
              </a:gsLst>
              <a:lin ang="0"/>
            </a:gradFill>
          </p:spPr>
        </p:sp>
        <p:sp>
          <p:nvSpPr>
            <p:cNvPr name="TextBox 15" id="15"/>
            <p:cNvSpPr txBox="true"/>
            <p:nvPr/>
          </p:nvSpPr>
          <p:spPr>
            <a:xfrm>
              <a:off x="0" y="-47625"/>
              <a:ext cx="1885339" cy="312348"/>
            </a:xfrm>
            <a:prstGeom prst="rect">
              <a:avLst/>
            </a:prstGeom>
          </p:spPr>
          <p:txBody>
            <a:bodyPr anchor="ctr" rtlCol="false" tIns="50800" lIns="50800" bIns="50800" rIns="50800"/>
            <a:lstStyle/>
            <a:p>
              <a:pPr algn="ctr">
                <a:lnSpc>
                  <a:spcPts val="3499"/>
                </a:lnSpc>
              </a:pPr>
            </a:p>
          </p:txBody>
        </p:sp>
      </p:grpSp>
      <p:sp>
        <p:nvSpPr>
          <p:cNvPr name="TextBox 16" id="16"/>
          <p:cNvSpPr txBox="true"/>
          <p:nvPr/>
        </p:nvSpPr>
        <p:spPr>
          <a:xfrm rot="0">
            <a:off x="13942935" y="414938"/>
            <a:ext cx="3316365" cy="523875"/>
          </a:xfrm>
          <a:prstGeom prst="rect">
            <a:avLst/>
          </a:prstGeom>
        </p:spPr>
        <p:txBody>
          <a:bodyPr anchor="t" rtlCol="false" tIns="0" lIns="0" bIns="0" rIns="0">
            <a:spAutoFit/>
          </a:bodyPr>
          <a:lstStyle/>
          <a:p>
            <a:pPr algn="r">
              <a:lnSpc>
                <a:spcPts val="4200"/>
              </a:lnSpc>
            </a:pPr>
            <a:r>
              <a:rPr lang="en-US" sz="3000" spc="42">
                <a:solidFill>
                  <a:srgbClr val="06444A"/>
                </a:solidFill>
                <a:latin typeface="Oswald Bold"/>
              </a:rPr>
              <a:t>Milliage</a:t>
            </a:r>
          </a:p>
        </p:txBody>
      </p:sp>
      <p:grpSp>
        <p:nvGrpSpPr>
          <p:cNvPr name="Group 17" id="17"/>
          <p:cNvGrpSpPr/>
          <p:nvPr/>
        </p:nvGrpSpPr>
        <p:grpSpPr>
          <a:xfrm rot="0">
            <a:off x="13479521" y="2674803"/>
            <a:ext cx="5205771" cy="730950"/>
            <a:chOff x="0" y="0"/>
            <a:chExt cx="1885339" cy="264723"/>
          </a:xfrm>
        </p:grpSpPr>
        <p:sp>
          <p:nvSpPr>
            <p:cNvPr name="Freeform 18" id="18"/>
            <p:cNvSpPr/>
            <p:nvPr/>
          </p:nvSpPr>
          <p:spPr>
            <a:xfrm flipH="false" flipV="false" rot="0">
              <a:off x="0" y="0"/>
              <a:ext cx="1885339" cy="264723"/>
            </a:xfrm>
            <a:custGeom>
              <a:avLst/>
              <a:gdLst/>
              <a:ahLst/>
              <a:cxnLst/>
              <a:rect r="r" b="b" t="t" l="l"/>
              <a:pathLst>
                <a:path h="264723" w="1885339">
                  <a:moveTo>
                    <a:pt x="132362" y="0"/>
                  </a:moveTo>
                  <a:lnTo>
                    <a:pt x="1752978" y="0"/>
                  </a:lnTo>
                  <a:cubicBezTo>
                    <a:pt x="1788082" y="0"/>
                    <a:pt x="1821749" y="13945"/>
                    <a:pt x="1846571" y="38768"/>
                  </a:cubicBezTo>
                  <a:cubicBezTo>
                    <a:pt x="1871394" y="63590"/>
                    <a:pt x="1885339" y="97257"/>
                    <a:pt x="1885339" y="132362"/>
                  </a:cubicBezTo>
                  <a:lnTo>
                    <a:pt x="1885339" y="132362"/>
                  </a:lnTo>
                  <a:cubicBezTo>
                    <a:pt x="1885339" y="205463"/>
                    <a:pt x="1826079" y="264723"/>
                    <a:pt x="1752978" y="264723"/>
                  </a:cubicBezTo>
                  <a:lnTo>
                    <a:pt x="132362" y="264723"/>
                  </a:lnTo>
                  <a:cubicBezTo>
                    <a:pt x="59260" y="264723"/>
                    <a:pt x="0" y="205463"/>
                    <a:pt x="0" y="132362"/>
                  </a:cubicBezTo>
                  <a:lnTo>
                    <a:pt x="0" y="132362"/>
                  </a:lnTo>
                  <a:cubicBezTo>
                    <a:pt x="0" y="59260"/>
                    <a:pt x="59260" y="0"/>
                    <a:pt x="132362" y="0"/>
                  </a:cubicBezTo>
                  <a:close/>
                </a:path>
              </a:pathLst>
            </a:custGeom>
            <a:gradFill rotWithShape="true">
              <a:gsLst>
                <a:gs pos="0">
                  <a:srgbClr val="FFD230">
                    <a:alpha val="100000"/>
                  </a:srgbClr>
                </a:gs>
                <a:gs pos="100000">
                  <a:srgbClr val="FBA309">
                    <a:alpha val="100000"/>
                  </a:srgbClr>
                </a:gs>
              </a:gsLst>
              <a:lin ang="0"/>
            </a:gradFill>
          </p:spPr>
        </p:sp>
        <p:sp>
          <p:nvSpPr>
            <p:cNvPr name="TextBox 19" id="19"/>
            <p:cNvSpPr txBox="true"/>
            <p:nvPr/>
          </p:nvSpPr>
          <p:spPr>
            <a:xfrm>
              <a:off x="0" y="-47625"/>
              <a:ext cx="1885339" cy="312348"/>
            </a:xfrm>
            <a:prstGeom prst="rect">
              <a:avLst/>
            </a:prstGeom>
          </p:spPr>
          <p:txBody>
            <a:bodyPr anchor="ctr" rtlCol="false" tIns="50800" lIns="50800" bIns="50800" rIns="50800"/>
            <a:lstStyle/>
            <a:p>
              <a:pPr algn="ctr">
                <a:lnSpc>
                  <a:spcPts val="3499"/>
                </a:lnSpc>
              </a:pPr>
            </a:p>
          </p:txBody>
        </p:sp>
      </p:grpSp>
      <p:sp>
        <p:nvSpPr>
          <p:cNvPr name="TextBox 20" id="20"/>
          <p:cNvSpPr txBox="true"/>
          <p:nvPr/>
        </p:nvSpPr>
        <p:spPr>
          <a:xfrm rot="0">
            <a:off x="13678150" y="2745003"/>
            <a:ext cx="3316365" cy="523875"/>
          </a:xfrm>
          <a:prstGeom prst="rect">
            <a:avLst/>
          </a:prstGeom>
        </p:spPr>
        <p:txBody>
          <a:bodyPr anchor="t" rtlCol="false" tIns="0" lIns="0" bIns="0" rIns="0">
            <a:spAutoFit/>
          </a:bodyPr>
          <a:lstStyle/>
          <a:p>
            <a:pPr algn="r">
              <a:lnSpc>
                <a:spcPts val="4200"/>
              </a:lnSpc>
            </a:pPr>
            <a:r>
              <a:rPr lang="en-US" sz="3000" spc="42">
                <a:solidFill>
                  <a:srgbClr val="06444A"/>
                </a:solidFill>
                <a:latin typeface="Oswald Bold"/>
              </a:rPr>
              <a:t>Year</a:t>
            </a:r>
          </a:p>
        </p:txBody>
      </p:sp>
      <p:grpSp>
        <p:nvGrpSpPr>
          <p:cNvPr name="Group 21" id="21"/>
          <p:cNvGrpSpPr/>
          <p:nvPr/>
        </p:nvGrpSpPr>
        <p:grpSpPr>
          <a:xfrm rot="0">
            <a:off x="-255860" y="2790133"/>
            <a:ext cx="5205771" cy="730950"/>
            <a:chOff x="0" y="0"/>
            <a:chExt cx="1885339" cy="264723"/>
          </a:xfrm>
        </p:grpSpPr>
        <p:sp>
          <p:nvSpPr>
            <p:cNvPr name="Freeform 22" id="22"/>
            <p:cNvSpPr/>
            <p:nvPr/>
          </p:nvSpPr>
          <p:spPr>
            <a:xfrm flipH="false" flipV="false" rot="0">
              <a:off x="0" y="0"/>
              <a:ext cx="1885339" cy="264723"/>
            </a:xfrm>
            <a:custGeom>
              <a:avLst/>
              <a:gdLst/>
              <a:ahLst/>
              <a:cxnLst/>
              <a:rect r="r" b="b" t="t" l="l"/>
              <a:pathLst>
                <a:path h="264723" w="1885339">
                  <a:moveTo>
                    <a:pt x="132362" y="0"/>
                  </a:moveTo>
                  <a:lnTo>
                    <a:pt x="1752978" y="0"/>
                  </a:lnTo>
                  <a:cubicBezTo>
                    <a:pt x="1788082" y="0"/>
                    <a:pt x="1821749" y="13945"/>
                    <a:pt x="1846571" y="38768"/>
                  </a:cubicBezTo>
                  <a:cubicBezTo>
                    <a:pt x="1871394" y="63590"/>
                    <a:pt x="1885339" y="97257"/>
                    <a:pt x="1885339" y="132362"/>
                  </a:cubicBezTo>
                  <a:lnTo>
                    <a:pt x="1885339" y="132362"/>
                  </a:lnTo>
                  <a:cubicBezTo>
                    <a:pt x="1885339" y="205463"/>
                    <a:pt x="1826079" y="264723"/>
                    <a:pt x="1752978" y="264723"/>
                  </a:cubicBezTo>
                  <a:lnTo>
                    <a:pt x="132362" y="264723"/>
                  </a:lnTo>
                  <a:cubicBezTo>
                    <a:pt x="59260" y="264723"/>
                    <a:pt x="0" y="205463"/>
                    <a:pt x="0" y="132362"/>
                  </a:cubicBezTo>
                  <a:lnTo>
                    <a:pt x="0" y="132362"/>
                  </a:lnTo>
                  <a:cubicBezTo>
                    <a:pt x="0" y="59260"/>
                    <a:pt x="59260" y="0"/>
                    <a:pt x="132362" y="0"/>
                  </a:cubicBezTo>
                  <a:close/>
                </a:path>
              </a:pathLst>
            </a:custGeom>
            <a:gradFill rotWithShape="true">
              <a:gsLst>
                <a:gs pos="0">
                  <a:srgbClr val="FFD230">
                    <a:alpha val="100000"/>
                  </a:srgbClr>
                </a:gs>
                <a:gs pos="100000">
                  <a:srgbClr val="FBA309">
                    <a:alpha val="100000"/>
                  </a:srgbClr>
                </a:gs>
              </a:gsLst>
              <a:lin ang="0"/>
            </a:gradFill>
          </p:spPr>
        </p:sp>
        <p:sp>
          <p:nvSpPr>
            <p:cNvPr name="TextBox 23" id="23"/>
            <p:cNvSpPr txBox="true"/>
            <p:nvPr/>
          </p:nvSpPr>
          <p:spPr>
            <a:xfrm>
              <a:off x="0" y="-47625"/>
              <a:ext cx="1885339" cy="312348"/>
            </a:xfrm>
            <a:prstGeom prst="rect">
              <a:avLst/>
            </a:prstGeom>
          </p:spPr>
          <p:txBody>
            <a:bodyPr anchor="ctr" rtlCol="false" tIns="50800" lIns="50800" bIns="50800" rIns="50800"/>
            <a:lstStyle/>
            <a:p>
              <a:pPr algn="ctr">
                <a:lnSpc>
                  <a:spcPts val="3499"/>
                </a:lnSpc>
              </a:pPr>
            </a:p>
          </p:txBody>
        </p:sp>
      </p:grpSp>
      <p:sp>
        <p:nvSpPr>
          <p:cNvPr name="TextBox 24" id="24"/>
          <p:cNvSpPr txBox="true"/>
          <p:nvPr/>
        </p:nvSpPr>
        <p:spPr>
          <a:xfrm rot="0">
            <a:off x="539873" y="2881878"/>
            <a:ext cx="3316365" cy="523875"/>
          </a:xfrm>
          <a:prstGeom prst="rect">
            <a:avLst/>
          </a:prstGeom>
        </p:spPr>
        <p:txBody>
          <a:bodyPr anchor="t" rtlCol="false" tIns="0" lIns="0" bIns="0" rIns="0">
            <a:spAutoFit/>
          </a:bodyPr>
          <a:lstStyle/>
          <a:p>
            <a:pPr algn="just">
              <a:lnSpc>
                <a:spcPts val="4200"/>
              </a:lnSpc>
            </a:pPr>
            <a:r>
              <a:rPr lang="en-US" sz="3000" spc="42">
                <a:solidFill>
                  <a:srgbClr val="06444A"/>
                </a:solidFill>
                <a:latin typeface="Oswald Bold"/>
              </a:rPr>
              <a:t>Price</a:t>
            </a:r>
          </a:p>
        </p:txBody>
      </p:sp>
      <p:grpSp>
        <p:nvGrpSpPr>
          <p:cNvPr name="Group 25" id="25"/>
          <p:cNvGrpSpPr/>
          <p:nvPr/>
        </p:nvGrpSpPr>
        <p:grpSpPr>
          <a:xfrm rot="0">
            <a:off x="-785597" y="7470673"/>
            <a:ext cx="5867942" cy="730950"/>
            <a:chOff x="0" y="0"/>
            <a:chExt cx="2125153" cy="264723"/>
          </a:xfrm>
        </p:grpSpPr>
        <p:sp>
          <p:nvSpPr>
            <p:cNvPr name="Freeform 26" id="26"/>
            <p:cNvSpPr/>
            <p:nvPr/>
          </p:nvSpPr>
          <p:spPr>
            <a:xfrm flipH="false" flipV="false" rot="0">
              <a:off x="0" y="0"/>
              <a:ext cx="2125153" cy="264723"/>
            </a:xfrm>
            <a:custGeom>
              <a:avLst/>
              <a:gdLst/>
              <a:ahLst/>
              <a:cxnLst/>
              <a:rect r="r" b="b" t="t" l="l"/>
              <a:pathLst>
                <a:path h="264723" w="2125153">
                  <a:moveTo>
                    <a:pt x="131936" y="0"/>
                  </a:moveTo>
                  <a:lnTo>
                    <a:pt x="1993217" y="0"/>
                  </a:lnTo>
                  <a:cubicBezTo>
                    <a:pt x="2066084" y="0"/>
                    <a:pt x="2125153" y="59070"/>
                    <a:pt x="2125153" y="131936"/>
                  </a:cubicBezTo>
                  <a:lnTo>
                    <a:pt x="2125153" y="132787"/>
                  </a:lnTo>
                  <a:cubicBezTo>
                    <a:pt x="2125153" y="205653"/>
                    <a:pt x="2066084" y="264723"/>
                    <a:pt x="1993217" y="264723"/>
                  </a:cubicBezTo>
                  <a:lnTo>
                    <a:pt x="131936" y="264723"/>
                  </a:lnTo>
                  <a:cubicBezTo>
                    <a:pt x="59070" y="264723"/>
                    <a:pt x="0" y="205653"/>
                    <a:pt x="0" y="132787"/>
                  </a:cubicBezTo>
                  <a:lnTo>
                    <a:pt x="0" y="131936"/>
                  </a:lnTo>
                  <a:cubicBezTo>
                    <a:pt x="0" y="59070"/>
                    <a:pt x="59070" y="0"/>
                    <a:pt x="131936" y="0"/>
                  </a:cubicBezTo>
                  <a:close/>
                </a:path>
              </a:pathLst>
            </a:custGeom>
            <a:gradFill rotWithShape="true">
              <a:gsLst>
                <a:gs pos="0">
                  <a:srgbClr val="FFD230">
                    <a:alpha val="100000"/>
                  </a:srgbClr>
                </a:gs>
                <a:gs pos="100000">
                  <a:srgbClr val="FBA309">
                    <a:alpha val="100000"/>
                  </a:srgbClr>
                </a:gs>
              </a:gsLst>
              <a:lin ang="0"/>
            </a:gradFill>
          </p:spPr>
        </p:sp>
        <p:sp>
          <p:nvSpPr>
            <p:cNvPr name="TextBox 27" id="27"/>
            <p:cNvSpPr txBox="true"/>
            <p:nvPr/>
          </p:nvSpPr>
          <p:spPr>
            <a:xfrm>
              <a:off x="0" y="-47625"/>
              <a:ext cx="2125153" cy="312348"/>
            </a:xfrm>
            <a:prstGeom prst="rect">
              <a:avLst/>
            </a:prstGeom>
          </p:spPr>
          <p:txBody>
            <a:bodyPr anchor="ctr" rtlCol="false" tIns="50800" lIns="50800" bIns="50800" rIns="50800"/>
            <a:lstStyle/>
            <a:p>
              <a:pPr algn="ctr">
                <a:lnSpc>
                  <a:spcPts val="3499"/>
                </a:lnSpc>
              </a:pPr>
            </a:p>
          </p:txBody>
        </p:sp>
      </p:grpSp>
      <p:sp>
        <p:nvSpPr>
          <p:cNvPr name="TextBox 28" id="28"/>
          <p:cNvSpPr txBox="true"/>
          <p:nvPr/>
        </p:nvSpPr>
        <p:spPr>
          <a:xfrm rot="0">
            <a:off x="577711" y="7578973"/>
            <a:ext cx="3316365" cy="523875"/>
          </a:xfrm>
          <a:prstGeom prst="rect">
            <a:avLst/>
          </a:prstGeom>
        </p:spPr>
        <p:txBody>
          <a:bodyPr anchor="t" rtlCol="false" tIns="0" lIns="0" bIns="0" rIns="0">
            <a:spAutoFit/>
          </a:bodyPr>
          <a:lstStyle/>
          <a:p>
            <a:pPr algn="just">
              <a:lnSpc>
                <a:spcPts val="4200"/>
              </a:lnSpc>
            </a:pPr>
            <a:r>
              <a:rPr lang="en-US" sz="3000" spc="42">
                <a:solidFill>
                  <a:srgbClr val="06444A"/>
                </a:solidFill>
                <a:latin typeface="Oswald Bold"/>
              </a:rPr>
              <a:t>Engine Size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DAF88LU6dIQ</dc:identifier>
  <dcterms:modified xsi:type="dcterms:W3CDTF">2011-08-01T06:04:30Z</dcterms:modified>
  <cp:revision>1</cp:revision>
  <dc:title>capstone 3</dc:title>
</cp:coreProperties>
</file>